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Action1.xml" ContentType="application/vnd.ms-office.inkAction+xml"/>
  <Override PartName="/ppt/notesSlides/notesSlide14.xml" ContentType="application/vnd.openxmlformats-officedocument.presentationml.notesSlide+xml"/>
  <Override PartName="/ppt/ink/inkAction2.xml" ContentType="application/vnd.ms-office.inkAction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1" r:id="rId3"/>
    <p:sldId id="276" r:id="rId4"/>
    <p:sldId id="262" r:id="rId5"/>
    <p:sldId id="278" r:id="rId6"/>
    <p:sldId id="279" r:id="rId7"/>
    <p:sldId id="280" r:id="rId8"/>
    <p:sldId id="283" r:id="rId9"/>
    <p:sldId id="259" r:id="rId10"/>
    <p:sldId id="287" r:id="rId11"/>
    <p:sldId id="273" r:id="rId12"/>
    <p:sldId id="275" r:id="rId13"/>
    <p:sldId id="277" r:id="rId14"/>
    <p:sldId id="288" r:id="rId15"/>
    <p:sldId id="289" r:id="rId16"/>
    <p:sldId id="272" r:id="rId17"/>
    <p:sldId id="27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11370D-FE31-423E-AB62-A08433592A4A}">
  <a:tblStyle styleId="{D211370D-FE31-423E-AB62-A08433592A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D5795B-D176-44E7-AA46-AE602A2E34C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809" autoAdjust="0"/>
  </p:normalViewPr>
  <p:slideViewPr>
    <p:cSldViewPr snapToGrid="0">
      <p:cViewPr varScale="1">
        <p:scale>
          <a:sx n="49" d="100"/>
          <a:sy n="49" d="100"/>
        </p:scale>
        <p:origin x="18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2F5BA-B1CC-4908-BA9B-FBFE335B5D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8F98C3-7D86-45FB-A218-5CFFA5F0C319}">
      <dgm:prSet custT="1"/>
      <dgm:spPr/>
      <dgm:t>
        <a:bodyPr/>
        <a:lstStyle/>
        <a:p>
          <a:r>
            <a:rPr lang="ru-RU" sz="3200" b="1" dirty="0"/>
            <a:t>Дальнейшие перспективы:</a:t>
          </a:r>
          <a:endParaRPr lang="en-US" sz="3200" dirty="0"/>
        </a:p>
      </dgm:t>
    </dgm:pt>
    <dgm:pt modelId="{97D9CAAC-FA3A-429D-AF87-546547E9A968}" type="parTrans" cxnId="{D555A6EB-5DDB-4453-8BC7-816F8FCAB9CF}">
      <dgm:prSet/>
      <dgm:spPr/>
      <dgm:t>
        <a:bodyPr/>
        <a:lstStyle/>
        <a:p>
          <a:endParaRPr lang="en-US"/>
        </a:p>
      </dgm:t>
    </dgm:pt>
    <dgm:pt modelId="{89200D32-EC26-4F72-BF28-7A7C89BE8D37}" type="sibTrans" cxnId="{D555A6EB-5DDB-4453-8BC7-816F8FCAB9CF}">
      <dgm:prSet/>
      <dgm:spPr/>
      <dgm:t>
        <a:bodyPr/>
        <a:lstStyle/>
        <a:p>
          <a:endParaRPr lang="en-US"/>
        </a:p>
      </dgm:t>
    </dgm:pt>
    <dgm:pt modelId="{5D8C9186-7F35-4F6B-80E0-A5DFFECEFE83}">
      <dgm:prSet custT="1"/>
      <dgm:spPr/>
      <dgm:t>
        <a:bodyPr/>
        <a:lstStyle/>
        <a:p>
          <a:endParaRPr lang="en-US" sz="1800" dirty="0"/>
        </a:p>
      </dgm:t>
    </dgm:pt>
    <dgm:pt modelId="{2F392DA2-D73C-4F4F-A213-5692A51FE880}" type="parTrans" cxnId="{E642A1C7-C787-4FB1-B7A6-49A5B7AF43C4}">
      <dgm:prSet/>
      <dgm:spPr/>
      <dgm:t>
        <a:bodyPr/>
        <a:lstStyle/>
        <a:p>
          <a:endParaRPr lang="en-US"/>
        </a:p>
      </dgm:t>
    </dgm:pt>
    <dgm:pt modelId="{36A71E28-D805-45D1-8388-B882A2A3C0FB}" type="sibTrans" cxnId="{E642A1C7-C787-4FB1-B7A6-49A5B7AF43C4}">
      <dgm:prSet/>
      <dgm:spPr/>
      <dgm:t>
        <a:bodyPr/>
        <a:lstStyle/>
        <a:p>
          <a:endParaRPr lang="en-US"/>
        </a:p>
      </dgm:t>
    </dgm:pt>
    <dgm:pt modelId="{1A296AB2-BAE4-4930-9EEF-04A6275B364D}" type="pres">
      <dgm:prSet presAssocID="{98C2F5BA-B1CC-4908-BA9B-FBFE335B5D26}" presName="linear" presStyleCnt="0">
        <dgm:presLayoutVars>
          <dgm:animLvl val="lvl"/>
          <dgm:resizeHandles val="exact"/>
        </dgm:presLayoutVars>
      </dgm:prSet>
      <dgm:spPr/>
    </dgm:pt>
    <dgm:pt modelId="{8698EB1E-1FCD-4F7F-8754-C97A97B32B2E}" type="pres">
      <dgm:prSet presAssocID="{A08F98C3-7D86-45FB-A218-5CFFA5F0C319}" presName="parentText" presStyleLbl="node1" presStyleIdx="0" presStyleCnt="1" custLinFactNeighborX="2595" custLinFactNeighborY="-26239">
        <dgm:presLayoutVars>
          <dgm:chMax val="0"/>
          <dgm:bulletEnabled val="1"/>
        </dgm:presLayoutVars>
      </dgm:prSet>
      <dgm:spPr/>
    </dgm:pt>
    <dgm:pt modelId="{4A035BF8-F978-48A0-8A48-7EBF3D9E16AC}" type="pres">
      <dgm:prSet presAssocID="{A08F98C3-7D86-45FB-A218-5CFFA5F0C319}" presName="childText" presStyleLbl="revTx" presStyleIdx="0" presStyleCnt="1" custLinFactNeighborX="190" custLinFactNeighborY="-3725">
        <dgm:presLayoutVars>
          <dgm:bulletEnabled val="1"/>
        </dgm:presLayoutVars>
      </dgm:prSet>
      <dgm:spPr/>
    </dgm:pt>
  </dgm:ptLst>
  <dgm:cxnLst>
    <dgm:cxn modelId="{87E6B40D-F74F-4106-9448-365F5EAA193D}" type="presOf" srcId="{A08F98C3-7D86-45FB-A218-5CFFA5F0C319}" destId="{8698EB1E-1FCD-4F7F-8754-C97A97B32B2E}" srcOrd="0" destOrd="0" presId="urn:microsoft.com/office/officeart/2005/8/layout/vList2"/>
    <dgm:cxn modelId="{6BEE781F-EF6B-4EE4-B9BF-0EA92B15BDEA}" type="presOf" srcId="{5D8C9186-7F35-4F6B-80E0-A5DFFECEFE83}" destId="{4A035BF8-F978-48A0-8A48-7EBF3D9E16AC}" srcOrd="0" destOrd="0" presId="urn:microsoft.com/office/officeart/2005/8/layout/vList2"/>
    <dgm:cxn modelId="{CF008A83-2B5C-46BC-9C53-FB50B24DB520}" type="presOf" srcId="{98C2F5BA-B1CC-4908-BA9B-FBFE335B5D26}" destId="{1A296AB2-BAE4-4930-9EEF-04A6275B364D}" srcOrd="0" destOrd="0" presId="urn:microsoft.com/office/officeart/2005/8/layout/vList2"/>
    <dgm:cxn modelId="{E642A1C7-C787-4FB1-B7A6-49A5B7AF43C4}" srcId="{A08F98C3-7D86-45FB-A218-5CFFA5F0C319}" destId="{5D8C9186-7F35-4F6B-80E0-A5DFFECEFE83}" srcOrd="0" destOrd="0" parTransId="{2F392DA2-D73C-4F4F-A213-5692A51FE880}" sibTransId="{36A71E28-D805-45D1-8388-B882A2A3C0FB}"/>
    <dgm:cxn modelId="{D555A6EB-5DDB-4453-8BC7-816F8FCAB9CF}" srcId="{98C2F5BA-B1CC-4908-BA9B-FBFE335B5D26}" destId="{A08F98C3-7D86-45FB-A218-5CFFA5F0C319}" srcOrd="0" destOrd="0" parTransId="{97D9CAAC-FA3A-429D-AF87-546547E9A968}" sibTransId="{89200D32-EC26-4F72-BF28-7A7C89BE8D37}"/>
    <dgm:cxn modelId="{E1BB62F6-5981-41E1-AC35-0526D7C56F8A}" type="presParOf" srcId="{1A296AB2-BAE4-4930-9EEF-04A6275B364D}" destId="{8698EB1E-1FCD-4F7F-8754-C97A97B32B2E}" srcOrd="0" destOrd="0" presId="urn:microsoft.com/office/officeart/2005/8/layout/vList2"/>
    <dgm:cxn modelId="{581947A4-A170-4DE2-9EA0-F4278645EA7C}" type="presParOf" srcId="{1A296AB2-BAE4-4930-9EEF-04A6275B364D}" destId="{4A035BF8-F978-48A0-8A48-7EBF3D9E16A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8EB1E-1FCD-4F7F-8754-C97A97B32B2E}">
      <dsp:nvSpPr>
        <dsp:cNvPr id="0" name=""/>
        <dsp:cNvSpPr/>
      </dsp:nvSpPr>
      <dsp:spPr>
        <a:xfrm>
          <a:off x="0" y="0"/>
          <a:ext cx="105711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/>
            <a:t>Дальнейшие перспективы:</a:t>
          </a:r>
          <a:endParaRPr lang="en-US" sz="3200" kern="1200" dirty="0"/>
        </a:p>
      </dsp:txBody>
      <dsp:txXfrm>
        <a:off x="59399" y="59399"/>
        <a:ext cx="10452342" cy="1098002"/>
      </dsp:txXfrm>
    </dsp:sp>
    <dsp:sp modelId="{4A035BF8-F978-48A0-8A48-7EBF3D9E16AC}">
      <dsp:nvSpPr>
        <dsp:cNvPr id="0" name=""/>
        <dsp:cNvSpPr/>
      </dsp:nvSpPr>
      <dsp:spPr>
        <a:xfrm>
          <a:off x="0" y="1336096"/>
          <a:ext cx="1057114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63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1336096"/>
        <a:ext cx="10571140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1-22T02:39:22.6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3389">
    <iact:property name="dataType"/>
    <iact:actionData xml:id="d0">
      <inkml:trace xmlns:inkml="http://www.w3.org/2003/InkML" xml:id="stk0" contextRef="#ctx0" brushRef="#br0">4555 8451 0,'-23'0'97,"-48"0"-83,24 0-7,23 0 10,-23 0-8,-24 0 7,47 0-8,-46 0 1,-1 0-2,24 0 2,-24 0-3,-47 0 4,-71 0-3,118 0 1,-47 0 1,47 0-2,24 0 3,-24 0-3,1 0 2,46 0-3,-47 0 4,24 0 85,23 0-80,-23 0 2,-24 0-10,1 0 10,-1 71-9,24-71-3,-24 0 6,47 0-2,-94 0-3,71 0 4,-47 23-4,46-23 2,-22 47 1,-48-47 6,23 48-6,24-48-1,-70 70-3,70-22 3,0-48 0,24 0 2,-24 0-2,48 23 9,-1 24 31,-70 24-38,23 24 8,24-25-3,47 1-11,-48 71 8,48-71-8,-23-48 7,23 95-6,0-47 4,-95 118-2,95-47-1,0-71 5,0 94-5,0-71 3,0 24-1,0-47 0,0 47 0,0 71 1,0-165-2,0 46 1,0 25 0,0-24 1,0-48-2,0 95-1,0-94 4,0 23 0,0 71-4,0-94 0,0 23 4,0 24 1,24 0-8,0-48 7,-1 24 10,24 24-6,-23-71 1,23 24-9,-23 23 11,23-23-8,-23-24-2,23 0 1,-24 47 0,1-24-2,23 1 6,24-24-5,-47 47 2,23-47-3,24 24 5,-1 70-5,72-47 4,-118-23-3,46 23 2,25 24-2,-72-71-1,48 0 2,24 47 1,-72-47-2,24 48 2,-23-48-4,47 0 5,0 0 6,-24 23-8,24-23 8,-48 0-8,24 0 0,-23 0 10,47 71-11,-24-71 1,-23 0-3,-1 0 7,95 0-5,-71 0 2,71 0-2,-47 0-2,47 0 5,0 0-4,24 0 5,47-71-3,-119 24-1,143-142-1,-95 47 6,23 48-4,-117 70 0,94-94 0,94 24 0,-141 0-4,24 23 8,23-24-4,-71 72 0,-24-25 0,25 25 0,-25-24 0,48-24 8,-71 0-3,0 0-5,0 24-1,47-24 5,-47 0-8,0 48 4,0-24 0,0-24 1,0 0-2,0 0 1,0-71 0,0 72 2,0-1-3,-23-47 0,23 23 3,0 25-2,-95-72-1,48 24 0,47 47 5,-24-23-7,-23 70 5,-24-141-5,24 94 8,47-23-8,-23 70 2,23-94 0,-48 94 1,48-23 1,-70-24-2,46 48 17,-23-25-6,23 25 6,-23 23 8,23-47 14,1 47 18,-24 0-48,-24 0-7,47-24 0,-47-23 14,24 23-5,24 1 4,-25-25-15,25 25 36,23-24-5</inkml:trace>
    </iact:actionData>
  </iact:action>
  <iact:action type="add" startTime="52245">
    <iact:property name="dataType"/>
    <iact:actionData xml:id="d1">
      <inkml:trace xmlns:inkml="http://www.w3.org/2003/InkML" xml:id="stk1" contextRef="#ctx0" brushRef="#br0">3375 13125 0,'0'-47'57,"-23"47"-34,-25 0-16,25 0 2,-95 0 1,94 23-4,-23-23 4,23 0-4,-141 24 1,142-24 3,-48 0 0,-24 0-4,-23 0 1,95 0 2,-72 47-1,25-47-1,-1 0 1,-47 0 0,-71 94 0,47-94 0,-23 48 2,94-48-5,-23 0 4,70 0-1,1 0 1,-72 23-2,72-23 15,-1 47-5,-23-23 7,23 23-13,-94-23 17,71 23-10,24-23-2,-1-1 2,-70 72-2,70-72 0,-23 24-8,47-23-2,0 0 2,-24 47 1,24 23-1,0-70-3,0 46 6,0 48-2,0-70-3,0 70 4,0-48-4,0 48 1,0-47 2,0-23-3,0 70 4,0-95-2,0 24-2,0 48 5,24-1-4,-24 24 0,71 24 3,-24-24-2,-47-71-1,0 48-1,47-1 5,-47-23-3,47 0 1,-47-24-2,0 24 1,71 47 0,-24-71 0,-47-24-3,24 48 8,23-24-8,-47 24 1,24-47 6,23 23-8,-24-23 20,1 23-9,23 24-2,48 0 11,-72 23-16,24-23 8,-23-24 15,70 24-9,-70-48-14,23 48 6,-23 24-13,23 23 13,47-71-12,-70 24 12,23-24-12,-23-23 11,23-24 25,-23 0-23,-1 0-6,48 0-2,-24 0 2,24 0-4,0 0 6,-48 0-4,25 0-1,70 0 5,-95 0-4,24 0-1,48 0 5,-48 0-3,24 0-1,47 0 3,-71 0-4,47 0 4,1 0-3,141 0 0,-118 0 1,118 0 0,-118 0-1,71 0 3,-24 0-3,24 0 1,-71 0-2,70-71 4,1 24-2,-118 23 2,47 24-4,-71 0 0,24-47 4,-47 47-1,23 0 6,24-47 191,-71 23-186,23-47-12,-23-47 7,0 24-6,0 23-2,0 47 1,0-23-3,0-95 6,0 95 5,0 24-8,0-48 5,0 24-2,0-24-4,0 0 2,0 0-2,0-47 0,0 24 2,0 70 0,0-47-1,0 48-1,0-25 10,0 25-8,0-95-2,0 94-1,0-94 3,0 71 1,0-24-4,0-47 2,0 71 0,0-48 0,0 48 1,0-94-2,0 46 2,0-23-2,0 47 2,-94-23-1,94 23-1,0 47 1,0-94-2,0 48 4,0 22-1,-47-70-2,47 48 9,0-48-6,-24 23-5,24-23 7,0 47-6,-47-118-1,47 71 16,0 71-15,0 24 1,0-1 1,-71-70-1,71 70 3,0-23 5,-47 23 137,23 24-71,-47 0-75,24 0 3,24 0-2,-1 0 2,-70 0 0,70 0 5,0 0-4,-23 0-4,-24 0 4,48 0-3,-24 0 3,-48 0-4,1 0 4,-95 71-4,118-71 0,-94 47 2,118-47 3,-71 0-4,47 0 2,0 0-2,0 0 2,-23 47-1,70-47 7,-23 0 42,24 0-49,-1 0 232,-94 0-235,71 0 6</inkml:trace>
    </iact:actionData>
  </iact:action>
  <iact:action type="add" startTime="72453">
    <iact:property name="dataType"/>
    <iact:actionData xml:id="d2">
      <inkml:trace xmlns:inkml="http://www.w3.org/2003/InkML" xml:id="stk2" contextRef="#ctx0" brushRef="#br0">31059 13125 0,'0'-24'57,"-48"24"-50,25 0 4,-24 0-8,-24 0 15,47 0-10,1 0 0,-25 0 0,25 47 0,-24-47 0,23 0 0,-47 0 1,-23 24-2,70-24 1,-47 47 1,-117 48-4,117-48 8,-71-24-6,71 25 1,-117 46 0,-25 0 8,190-46-6,-95-25-8,47 72 11,-71-1 4,95-23-15,0 0 12,47 23-10,-24-70 6,-23 94-3,23-95 2,24 48-3,-47 71 4,47-71-3,0-24 0,-23 47 1,-25-46 0,48 70 0,0-48-1,0 48 3,0-70-2,0 22 0,0 48-1,0-47 3,0 47-3,0 71 2,0-118-3,0 71 1,0-72 3,0 48-2,0-94-1,0 47 2,0 23-3,24-70 2,-24 47 1,94 118 1,-70-95 4,-24-70-5,71 46-4,-71-22 13,94 22-8,-70-46-3,23 23 17,-23-23-15,-1-24 6,48 0-5,71 47-5,-119-47 6,48 24-5,23 23 1,-70-47 2,23 0-3,-23 0 4,47 0-2,-24 0 0,-24 0 0,1 0-3,47 0 22,-24 0-12,-23 0 18,23 0-25,71-47 14,-47-1 2,-1 48 50,-22 0-42,-25 0-27,1 0 4,47 0-2,23 0 4,-70 0-4,141 0 1,-47 0-2,0 0 2,23 0 2,-117 24 0,23-24-6,24 0 8,-47 0-6,-1 0 99,24 0-97,-23-24 64,23-46-63,24-1-1,-24 24 2,-23-24-4,70 0 3,-47-23-2,-23 70 0,-24-23 0,47-71 3,-47 47-4,0-47 3,71-24-1,-71 24-3,0 47 6,0 1-4,0 22 1,0 25 0,0-24 0,0-24-2,0 0 5,0-47-3,0 71-3,47-166 5,0 190 0,-47-95-4,0 47 4,-94-189-4,94 237 2,-24-96-1,24 49 1,-47-25 3,0-23-6,-24-23 6,24 70-3,0-24 0,47 25-1,-47-1 2,47 23-3,-71-22 4,47 46-3,24-47 1,-47-23 1,0 23-2,47 0 1,-71-23 1,-23-24-2,70 71 3,24 23 9,-94-47-5,70 24 119,0 70-77</inkml:trace>
    </iact:actionData>
  </iact:action>
  <iact:action type="add" startTime="86637">
    <iact:property name="dataType"/>
    <iact:actionData xml:id="d3">
      <inkml:trace xmlns:inkml="http://www.w3.org/2003/InkML" xml:id="stk3" contextRef="#ctx0" brushRef="#br0">1912 17279 0,'0'24'16,"0"23"23,0-23-15,0 23 1,-24-23-7,-46 46-11,46-22 7,-47-25 9,24-23 12,-24 47-26,-23 24 12,23-24 4,71-23 63,-47 71-77,47-25 1,0-46-5,0 47 3,0-24 5,0-23 19,23-1-19,1-23 0,23 0-5,-23 0-3,47 47 1,-1-47-1,72 0 4,-71 95-4,70-95 2,-70 0-3,47 23 5,-71-23-7,-23 0 8,94 0-8,24 48 5,-72-48-1,166 0 0,-165 0 0,165 0 1,-71 0-2,142 0 2,-142 0-4,71 0 5,-47 0-2,-71 0 1,71 0-3,-24 0 3,-118 0-1,-23 0 0,94 0 1,-47-48-2,-24 1 2,-23 47-2,23-23-1,-24 23 5,25-48 3,22 48 50,1-70-56,-24 22 0,-23 25 3,94-95-3,-94 94 0,23-23-4,-47-24 6,71 0-3,-71 24 11,47 23 0,-47-23-13,-24-24 28,1 48 6,-25 23-16,-22 0-6,46-47-9,-47 47 8,-70-24-7,117-23-2,0 47 7,-70-24-5,70 24 10,1 0-6,-24-47-3,-24 47 15,0-47-17,-23-24 4,70 71-2,-23 0-2,23-47 49,1 70 7,-72-23-39,72 0 54,-48 24-65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1-22T04:27:18.98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6496">
    <iact:property name="dataType"/>
    <iact:actionData xml:id="d0">
      <inkml:trace xmlns:inkml="http://www.w3.org/2003/InkML" xml:id="stk0" contextRef="#ctx0" brushRef="#br0">26150 2927 0,'-48'0'14,"-22"-71"4,-1 71 6,0 0-16,24 0 0,-71 0-2,-47 0 2,94 0 2,-118 0-2,-47 0 0,71 0 0,-71 0 0,47 0 0,-47 0 0,-71 0 0,166 0 0,-95 24 0,0-24 1,-24 0-2,95 0 2,-71 0-2,71 0 3,-24 0-4,118 0 4,24 0-4,-48 23 4,48-23-4,24 0 2,-95 0 0,94 48 0,-23-48 1,-24 0 6,47 0 1,-23 0-2,-24 23 5,48 24-12,-24-47 1,23 0 0,-47 24 1,0-24-2,-23 47 3,23-47-6,-23 47 9,-24-47-8,47 71 6,-71-24-6,-94 48 6,95-1-8,-1-47 10,24 48-10,-23-95 7,-48 142 0,165-119-4,-141 72 4,71-25-2,23-22 0,24-1-1,-24-47 1,-47 118-2,71-71 3,-24 71 9,24-47-10,23 23 1,-23-23-3,47 47-1,-47-23 6,47-72-5,-48 142 5,48-47-3,0 1-2,-94 69 5,94 1-6,0 47 3,0-70 0,0 70 0,0 23 0,0-141 0,0 118 0,0-70 0,47 93 0,-47-94 0,47 72-1,1 22 2,-48-117-3,0 94 4,94-47-2,-94 47 0,0-47 1,0 47-1,0 0 0,0 0-1,0 23 3,0-93-4,0 70 4,0-47-4,0 23 4,0 48-4,0 47 3,0 23-2,0-94 1,0 24 0,0-95 0,0 0 0,0-70 0,0-24 0,0-1 0,0-22 0,0 22 1,0 1-2,0 94 1,0-23 0,0-24 0,0 47 0,0-23 0,0-24 1,0-47-2,0 118 3,0-71-4,0 0 4,0 23-4,0-70 4,47 47-4,-47-23 2,24-24-2,-24-1 5,0 72-3,47-71-1,-47 47 2,47 23 0,48-23-4,-95-23 4,47 23 0,-24 71-2,-23-118 0,95 70 0,-95-70 3,47 47 0,0-24-3,-47-70 0,0 94-1,24-94 2,-24 23 4,71 24 6,-71-48-14,47 25 8,-24 117-10,25-94 18,-48-1-13,94 25 2,-47 23-3,-47-71 2,24 24 10,23-47-12,-47 94 2,71 23 1,-24-117-4,-23 94 7,23 0-7,0-24 6,0-23-3,-23-24 0,-24-23-1,47 94 2,-23-94 4,46 94-1,-22-71-5,-25-24-3,24 25 4,24 22 12,-47-46-10,23 23-4,24-23-1,0 23 6,23 24-3,24-71-2,-24 47 4,24-47-6,-94 0 4,141 0 2,-47 0-2,24 0 0,212 0 0,-118 0 0,23 0 1,-23 0-1,-118 0-1,118 0-1,166 0 5,-166 0-1,23 0-5,48 0 6,-71 0-5,94 0 5,-94 0-7,24 0 5,-24 0-1,0 0-1,24 0-1,-24 0 5,70 0-6,-46 47 5,0 24-2,141-71 1,-141 95-1,-1-95-1,72 47 2,-166-47-2,71 47 3,-95-47-3,95 0 2,-118 0-2,48 0 2,22 0-3,-22 0 4,-25 0-4,-70-47 4,71 0-4,-119 47 10,24-24 17,24 24-26,-47-47-1,47-24 5,23 24-2,-23 23-1,-24-23-4,71-71 4,-47 0 4,-24 23-4,95-93 0,-48-1 0,0 47-4,1-47 8,-48 0-8,-47-47 6,118-23 1,-118-72-8,0-141 10,0 0-8,0 0 3,0 71 0,0 94 0,-47-24 1,47 142-2,-47 0 3,47-47-4,-48 48 4,-46-72-4,47 71 4,0-47-2,-71-118-4,0 94 8,118 119-6,-24 23 4,-23-71-3,-48 71 1,48-71 1,47 71-3,-47-71 5,0 0-6,-118-71 6,117 119-4,1-95 2,-47 47-2,94 47-3,-47 24 8,-1-71-6,1 1 0,-47-1 8,70 71-12,-23-71 6,47 0 2,-47 24-4,-48 23 3,95-23-2,-47-24 2,47 118-2,0-118 1,0 71 0,0 0 2,0-71-3,0 24 3,0-24-5,0 71 7,0-118-8,0 0 8,0-23-6,0 93 4,0-70-6,0 118 4,0-23 2,0 23-2,0 70-1,0-46 2,0-1-3,0-23 2,0 48 0,0 46 0,0-94 1,0 47-2,0-23 3,0 70-2,0-23 0,24-24-2,-24 48 5,0-25-6,0-23 6,0-47-6,0 48 4,0-1-1,0 24-1,0-24 3,0 0-3,0 47 0,0-23 3,0 24-4,0-48 12,0 24-2,-24-24-2,1 47-6,-72-47 4,72 24-7,-48 47 4,-189-94 1,189 94-4,1-95 0,-119 72 5,0-25-5,47-93 5,24 141-5,48-47 1,-119 47 1,71-48-1,47 48 1,-71-47 0,72 24 1,22-25-1,-70 48-1,95-23 2,-1 23-2,-47 0 3,24 0-2,-24 0-1,1 0 0,22 0 3,-22 0-2,-1 0-2,47 0 2,-47 0 0,-70 0 0,70 0 0,0 23 3,0-23-6,-23 0 4,23 0-2,47 0 4,-23 24 6,-24-24-5,48 0 5,-1 0-2,-23 0 65,-24 0-70,48 0 61,-25 0-63,-22 0-1,-1 0 1,47 0 0,-23 0 2,-24 0-4,48 0 2,-25 0 16,25 0-16,-95 0 24,94 0-24,-23 24 0,-24-24 3</inkml:trace>
    </iact:actionData>
  </iact:action>
  <iact:action type="add" startTime="27768">
    <iact:property name="dataType"/>
    <iact:actionData xml:id="d1">
      <inkml:trace xmlns:inkml="http://www.w3.org/2003/InkML" xml:id="stk1" contextRef="#ctx0" brushRef="#br0">19282 4178 0,'0'-24'48,"0"1"-40,0-24-1,0-24 0,0 0 3,-24 47-2,24-94 0,-70-23 1,70 23-1,-48-71 0,1 24-1,0-24 3,-47 0-6,46 47 8,1 119-4,24-95 0,-25 23-4,25 72 9,-72-25 49,-23 25-53,95-24 1,-95 23-5,-71-23 4,71 47-3,-189-118 3,118 71-2,-70-1-1,70 48 4,-23 0-2,-143-47 0,190 47 0,-71 0-2,71 0 4,-71 0-2,-24 0 0,24 0 3,118 0-6,-259 0 6,141 0-6,0 0 6,-95 0-5,95 0 4,-23 0-7,-48 0 7,71 0-2,-24 0 0,1 71 0,70-24 0,24 0 2,70 1-2,-23 46 0,71-94-2,-24 0 2,1 24 0,22-24 0,25 47-2,-24-47 5,-24 23-2,47-23-2,-47 95-2,-70-72 11,117 25 2,-23-25-7,-24 48-5,-70 23-1,70-46 6,-24 23-1,72-24-3,-142 24 3,23 23 4,118-70-6,-94 23 0,48 0 0,22-47-2,-22 71 3,-1-24-2,-24-23 0,-23 23 4,24 47-3,23-47 0,-70-23 0,-48 141-4,71-141 8,-24 70-4,1 48-4,70-71 8,-24 23-3,25 1-3,-72 23 5,0 23-5,72-46-2,-72 23 8,95-24-2,-95 95-8,95-118 6,0 71 1,47-24 0,-95 70-3,95 1 2,0-24 0,0 72 0,0-1 2,0 23-2,0-23 0,0 0-2,0 24 5,0-24-6,0 95 6,0-166-6,0 142 3,48-48 1,-1-23-1,0 24-1,24-165 1,-24 141 3,0-95-6,0 95 3,71-47 1,-70 71-2,-1-1 4,0 1-6,71 71 4,-24-72-1,-94-70-1,48 118 1,22-47 0,-46-190 0,23 72 3,-47-71-4,0 47-1,47-24 4,-47 72-4,0-1 5,48-23-6,-48-24 3,0 70 0,0-117 4,0 94-6,47 24 1,-24-141 0,-23 46 1,0-47 0,0 24 0,0 0 2,0-48-3,0 143 0,0-96 2,0-22 0,0 93-3,0 1 2,0-118 0,0 94 2,0 0-4,0-71 3,0 24-2,0-1 3,0 48-2,0-47 1,0 118-4,0-118 7,0 47-8,0-24 4,0-23 0,0-47 0,0 47 0,0 70 0,0-70 0,0 94 2,0 24-2,0-24-2,0-94 3,0 118-2,0-118 2,0 0-2,0 0 3,0-24-4,0 24 2,48-1 0,-48-22 1,0 22 0,0 48-1,47 24-2,-24-71 4,-23 47-4,95-24 7,-48 24-10,-23-23 17,23 23-15,0-71 5,-23-23-5,23 23 4,-24-47 8,48 0-3,0 0-4,71 71-4,-72-71 3,48 47-2,-23 0 1,70-47 1,24 0-2,-71 47 3,23-47-4,25 0 4,-96 0-4,72 0 5,-24 0-4,118 0 3,0 0-6,24 0 8,117 0-8,-117 0 4,-24 0 0,0 0 0,-95 0 0,95 0 2,-118 0-4,-47 0 3,71 0-2,-71 0 2,-1 0-2,-46 0 2,141 0-2,-141 0 1,47 0 1,165 0-2,-48 0 1,-22 0 2,70 0-1,-95 0-3,-23 0 4,0 0-5,24 0 6,-71 0-6,-1 0 7,-46 0-6,47 0 26,23 0 8,-70 0-33,94 0 0,-47 0 1,-1 0 1,-22 0-2,-25 0 1,24 0 2,24 0-3,-47 0 3,47 0-5,47 0 6,71-23-6,-48-72 7,-23 48-8,-71 47 7,119-71-6,-96 24 4,25-47-2,-24 70 2,47-23-2,-24-48 4,-70 72-6,70-24 15,-70 23 9,-1-23-22,24 23 1,24-94 0,-24 0 1,1-24 1,46 24-1,-94-23-5,71 70 9,-24-23-8,-47 70 1,24-141 2,23 94 0,47-24 0,-47-23 0,-23 24 3,-24-24-6,47-24 4,-47 24-2,95 24 5,-72 23-8,24 47 5,-47-46-1,0-72-1,48 24 2,-25-24-2,24 72 1,1-119 0,-1 118 0,0-71 0,-47 71 2,47-117 0,-23 70-6,-24 0 7,0-71-6,0 23 6,0-22-6,0 22 7,0-23-8,0 24 5,0-24-2,0 119 1,0-96 2,0 72-3,0-71 1,0-24-1,0 118 1,0-94 0,0-24 1,0 118-2,0-165 1,47 47 0,-47-47 2,47 47-3,-47-47 2,0 71-3,0-24 4,0 24-4,0-71 5,0-24-6,0 24 6,0 0-6,0 94 3,0-23 1,0 47-2,0-24 1,0 72 1,0-96-2,0 25 2,0 70-2,0-118 2,0 118-2,0-47 1,0 47 0,0-70 2,0 70-4,0 0 2,0 0 1,0 24 0,0-47-2,0-1 0,0-23 3,0 47-4,0-47 5,0 71-6,0 24 6,0-48-4,0 24 3,0 23-6,0-23 5,0-24 7,0 0-8,0 48 1,0-143-2,-118-23 2,24-165-2,-237-212 0</inkml:trace>
    </iact:actionData>
  </iact:action>
  <iact:action type="add" startTime="60776">
    <iact:property name="dataType"/>
    <iact:actionData xml:id="d2">
      <inkml:trace xmlns:inkml="http://www.w3.org/2003/InkML" xml:id="stk2" contextRef="#ctx0" brushRef="#br1">9535 10693 0,'-24'48'167,"-46"-48"-147,22 0-15,25 23 5,-1-23-6,-47 0 15,24 0-12,24 0 1,-25 0 0,-22 0-2,46 0 4,-47 95-2,-23-95 8,70 0 0,1 0 32,-25 0 33,-22 0-65,46 0 0,-23 0 0,23 0 5,-47 0-2,24 0-3,24 0 7,-1 0-7,-47 0-6,24 0 12,23 0 1,-23 0-6,-24 0-11,48 0 4,-24 0 6,23-24 33,-47 24 62,48 0-104,-72-24 3</inkml:trace>
    </iact:actionData>
  </iact:action>
  <iact:action type="add" startTime="62240">
    <iact:property name="dataType"/>
    <iact:actionData xml:id="d3">
      <inkml:trace xmlns:inkml="http://www.w3.org/2003/InkML" xml:id="stk3" contextRef="#ctx0" brushRef="#br1">8591 10764 0,'-71'24'120,"0"-24"-96,-23 0-14,70 0-4,-94 0 2,95 0 0,-95 0 0,47 0 1,-118 23-2,166 25 1,-95-48 0,23 47 2,-23-47-4,95 0 2,-25 0 0,-70 0 0,48 0-2,-48 23 2,47-23 2,-71 0-2,71 0 0,-165 48 1,95 46-4,23-94 7,-24 0-6,118 0 4,-94 0-4,95 47 4,-48-47-4,0 0 2,24 0 0,23 0 0,-23 0 0,-71 24-2,47-24 4,-94 47 0,118-47-4,-71 0 2,0 47 0,24 0-2,-119-47 4,24 48 0,48-25-4,-95 48 3,47 24 0,0-48-1,0 0 0,119-23 0,22-24-1,-164 141 2,141-94-1,-23-23-4,-95 188 4,47-70 0,48-71 6,-48 118-8,-70 23-2,0 1 7,117-72-2,24 1-5,24 23 5,0-23-2,0 23 2,-48-23-2,48-1 1,47-23 0,-23 71 2,-25-24-4,48 24 2,-118 47 4,118 166-8,0-72 7,0-94-5,0 0 5,0-94-7,0-24 8,0 47-7,0-70 2,24 23 1,-24 70 1,47-70-2,0 119 1,71 117 0,-23-166 1,-48 1-1,47-71 3,-46 24-7,22-24 5,-70-71-1,95 24 2,-72 23-3,25-70 0,-25 0 4,48 23-6,23 24 11,24-24 0,-70-47-1,46 0-7,0 0 1,142 0-1,95 71-1,141-71 1,71 0 2,165 0-3,0 0 1,-95 0 0,25 0-1,-25 0 3,-141 0-3,-141 0 2,-1 0-1,-94 0-2,-71 0 4,-70 0-3,70 0 1,-47 0 0,-24 0 2,142 0-4,24-95 4,-142 95-5,118 0 7,23-47-8,1 0 8,-24 47-8,-118 0 4,71 0 1,-24 0-1,24-47 1,-71 47-2,141-95 1,-93 95 1,22 0-3,-22 0 4,-25 0-4,24 0 2,-23 0 1,-71 0-2,94 0 3,-118 0-2,95-47-1,-95 47 1,71 0 1,-47 0-3,94 0 4,24 0-3,-71 0 0,71 0 1,-71 0 4,-48 0-8,48 0 5,-70 0 7,-25 0 16,95-47-24,-71 47 0,24 0 0,165-47-1,-165 47 3,0 0-4,70 0 3,-117 0-2,0 0 2,70-24-1,-70-23 0,-1 47 0,24 0 8,-23 0-1,47 0-4,-24 0 6,-23 0 4,23 0-14,24 0 3,-48 0 6,1 0-9,23 0 10,24 0-3,-48 0 3,25 0-10,-25 0 3,48 23-2,-24-23-2,-23 0 4,47 24-4,0-24 75,23 47-73,-23 48-1,-24-95 2,-23 23-1,94-23-1,-71 47 2,24-23-1,47 23 18,-71-23-20,47-24 106,1 47-105,-72-47 3,95 47-4,-71-47 4,-23 24-4,47-24 2,-48 0 2,48 0 45,142 142-47,-190-142 2,95 47-5,-94-47 4,94 0-2,-24 47 4,-70-47-6,47 0 7,-48 0-6,24 0 0,-23 0 2,47 0 0,-24 0 1,24 71-1,0-71 8,-1 0-9,-22 0 1,22 0 1,-46 0 6,23 0 2,-23 0-1,47 0 0,-48 0-8,24 0 0,71 0-1,-94 0 2,23 0-1,48 0-1,-48 0 2,-24 0-1,95 0 8,-94 0-9,47 0 1,23 0 1,-23 0-2,94 0 2,-70 0-2,70 0 1,-47 0 1,23 0-2,-23 0 2,71 0-1,-118 0 0,94 0 0,-23 0 0,23 0 0,71 0-1,24-24 4,-95 24-5,24-47 5,-24 47-7,-71 0 4,71 0 1,24 0-2,-71 0 1,118 0 0,0 0 1,24 0-1,-24 0 0,0 0 0,0 0 0,23-47-1,-70 47 1,0-95 1,-24 95-1,-94 0 0,71 0-1,-24 0 2,0 0 0,70 0-1,-70 0 1,71 0-4,-24 0 6,71 0-5,-47 0 1,-71-47 2,-47 47-2,71 0 3,-24 0-4,-95-47 3,143 47-2,-25-24 5,-70 24-8,94 0 5,-23-94-2,94 94 2,-71 0-1,24-47 1,-24 47-2,-23-48 3,-24 48-3,23 0 1,-23-47-2,71 47 5,0-94-5,47 94 5,23-47-3,-23 47-1,-47-48-2,-24 48 3,24 0 1,-24 0 3,-94 0-8,24 0 5,-72 0-1,48 0-1,71-47 2,-72 47 6,48 0-8,24-47 1,-71 23 1,47-23-2,-24 47 1,-70-47 3,94 23-5,-95 24 3,72-47-2,23-71 3,-71 71-1,-23 23-1,23-23-4,24-24 9,-48 0-10,24-23 5,1 70 0,-48-94 0,70-23 0,-70 117 1,48-94-2,-48 47 2,0-47 0,0-23-2,0-25 0,0 25 2,0-95-1,0 0-1,-24-24 2,-23 0-1,-24-141-1,-94 47 1,47 23 1,-47 48 1,47 24-4,94 188 1,-70-71 5,70 118-8,24-46 7,-94-25-6,94 72 6,-48-95-5,25 70 5,-24-22-7,47-1 5,-24 0-1,-23-24 1,-48 25-2,72 22 1,-24-22 8,23 46-5,0-23-7,-94-71 8,24 47-7,23 24 3,-23 0 0,-95-48 3,118 95-6,-70-47 6,23 23-6,-48 24 5,25-47-2,-48-47 0,0 46-3,24 1 3,-24 0 1,48 0-2,23 0 2,23 23-2,72 24 1,-95-47 0,94 47 2,-47-47-4,-23 47 2,23 0 1,0-71-1,-23 24 1,23-1-3,24 48 3,-48-23 1,1 23-5,23-95 6,-70 48-6,70 23 7,-118-23-4,0-47-3,118 47 2,-70-1 1,-48 1 1,118 47 3,0 0-9,-117-94 5,-1 47 0,23-1 0,25 25 0,-95-95 0,141 118 0,25-24 0,-48 24 0,23-47 0,-94 0 1,166 47-2,-1 0 2,-141 0-2,47 0 1,-24-48 1,24 1-2,48 47 1,-119 0 4,24 0-8,-24 0 6,71 0-4,-71 0 6,24 0-6,-24 0 3,-47 0-3,0 0 5,0 0-6,-24 0 3,24 0 0,0 0 0,-94 0-1,23 0 2,48 0-2,-48 0 2,-24 0-1,166 0-1,-71 0 1,47 0 1,-47 0-2,118 0 2,0 0 0,-23 0-2,-24 0 2,47 0-2,-71 0 3,24 0-5,-24 0 6,118 0-6,-118 0 6,-47 0-6,71 0 3,-71 0 0,-94 0 0,94 0 1,0 0-2,-95 0 2,95 0-1,0 0 0,-24 0 1,-46 0-1,117 0-2,24 0 2,94 0 1,-71 0 0,71 0-3,-47 0 3,48 0-2,-119 0 2,71 0-1,-118 0 2,47 0-3,-94 0 1,141 0-1,-94 0 0,118 0 2,-71 0-2,71 0 1,-118 0 0,71 0 2,-24 0-3,-47 0 1,71 0-1,24 0 1,-25 0 1,-22 0-1,70 0-1,0 0 3,-24 0-3,24 0 1,-47 0 0,-24 0-1,118 0 2,-165 0 1,118 0-4,24 0 3,-142 0-2,118 0 3,47 0-3,-118 0-1,71 0 2,47 0 0,-117 0 0,117 0 1,0 0-2,0 0 2,24 0-2,-47 0 1,-1 0 0,24 0 1,48 0-1,-24 0 72,23 0 162</inkml:trace>
    </iact:actionData>
  </iact:action>
  <iact:action type="add" startTime="72624">
    <iact:property name="dataType"/>
    <iact:actionData xml:id="d4">
      <inkml:trace xmlns:inkml="http://www.w3.org/2003/InkML" xml:id="stk4" contextRef="#ctx0" brushRef="#br1">9110 4249 0,'0'0'2,"-47"0"3,-95 23 3,-46-23 1,-1 95 1,71-95-4,-118 47 5,47-47-5,71 47 0,24-47 4,-24 0-3,47 0 1,-71 48 0,24-48 0,-47 0 0,-24 94 0,0-94 0,71 0-2,-118 0 4,47 0-2,24 0 1,24 0-2,23 0-1,0 0 5,47 0-4,-71 0 2,24 0-2,-71 47 3,71-47-3,0 0 2,-70 47-2,-1 1 0,-71 46 2,1-47 1,70 71-3,-24 24 1,25-95-4,-72 71 8,71-23-4,-70-1 0,-25 71 0,-70 71-4,166-141 5,-166 94-2,212-119 5,24 25-4,24-1 0,-1-23 0,72 23 0,-72-23-1,48 71 2,23-71-1,-23 118 2,47-166-6,-94 95 7,70-23-7,-23 23 10,47-47-13,-47 23 8,47-23-1,0 47 0,0-24 1,0 24-2,0 0 0,0 24 2,0 23-2,0-47 2,0 24 0,0-71-2,0 47 2,23 70-2,119-46 2,-95 23-2,95-23 5,-71-48-8,70 24 8,-117-70-8,23-25 3,71 24 1,-94-47 1,141 48-1,-94-48-1,188 94 4,-23-94-6,236 47 6,-141 24-6,306-24 4,-71 95 1,1-95-2,-95-47-3,0 71 6,-71-71-6,0 0 3,0 47 1,-70 71-1,235-118 0,-94 0 1,0 0-2,142 0 3,-48 0-3,-23 0 3,-71 0-5,-71 0 2,-165 0 1,24 0 1,-95 0-1,-94 0 0,118 0-1,-24 0 3,-47 0-3,71 0 2,47 0-2,0 0 2,23 0-1,-23 0 0,0 0-2,0 0 2,24 0 0,47 0 0,94 0 1,-71 0-2,-23 0 3,165 0-3,-142 0 2,72 0-1,-1 0 2,-94 0-5,23 0 6,-23 0-7,-47 0 4,-24 0 1,0 0-2,0 0 2,-48 0-2,-22 0 2,70 0 0,-48 0-2,-70 0 2,24 0-3,23 0 2,-23-23 0,-24-1 2,-47 24-4,117-47 2,-164 47 1,94 0 0,-47 0 0,23 0-3,24 0 4,0 0-4,71 0 5,-71 0-7,71 0 5,23 0 0,-23 0-2,-24 0 1,-23 0 0,23 0-1,71 0 1,-47 0 2,-24 0-4,24 0 4,-24 0-4,71 0 2,0 0 0,24 0 2,-24 0-3,0 0 1,-48 0-1,-22 0 3,22-95-3,72 95 4,-24-70-6,24 22 6,-1 48-6,72-47 7,-1 0-9,-94-24 10,118 24-10,-118 47 6,24-47-2,-24 47 1,-47-47 0,47 47 0,-48-95 1,1 95-2,-118 0 3,94 0-3,-70 0 2,23 0-3,47 0 4,-118 0-3,-23 0 1,23 0-1,71 0 3,-47 0-3,47 0 2,-48-47-2,72 47 3,23-47-4,-70 47 4,23 0-4,0-48 1,23 48 1,-70 0 1,118 0 0,-118-70-3,-1 22 2,25 48 0,23-47 0,-24 24 1,-23-72-1,0 95-1,23-94 1,-23 70 1,23-70-2,-70 70 5,70-47 0,-70 24-3,23-24-2,-23-47 5,23-23-8,0 23 8,-47 23-8,0-23 7,0 47-5,0-70 1,0-25 1,0 48 1,0-23-1,-71-48 0,-94-71 0,71 119-1,-48-119 1,-23 71 0,-71-165 0,94 212 1,24 1-1,-23 46 0,70 25-1,-71-72 2,48 47-2,23 25 2,71 22 0,-189-70-3,119 24 2,-96-142 4,25 23-3,-72 1-6,48 0 10,47 70-9,24 71 8,-48-23-5,119 70-3,-48-47 5,-71-70-1,71 141 0,-70-95-1,23 95 2,-118-47-1,-118-71 0,165 71 0,-118 47 1,-23-47-2,-1-1 1,1 48 0,-1-71-1,1 24 2,94 47 0,-236 0-2,142 0 1,23 0 0,-165 0 2,71 0-4,165 0 4,-166 0-4,72 0 5,94 0-6,47 0 6,71 24-7,-71-24 4,71 47 0,48-47 1,-72 0 0,24 0-2,47 24 1,-70-24 1,23 0-3,23 94 3,24-94-1,1 0-1,-48 47 2,70-47-2,-22 24 1,-48-24 10,70 47-11,25-47 4,-95 0-5,23 71 0,25-71 3,46 47-2,-47-47 1,-23 24 0,23-24 2,47 0-4,-94 0 2,95 47 0,-24-47 1,-71 0-2,94 0 2,-94 71-1,47-71 0,0 0 0,-70 0 0,70 0-1,-47 0 2,-71 0-2,24 0 4,23 0-5,-23 0 3,-24 0-1,119 0 0,-48 0-1,47 0 3,-71 0-4,71 0 5,-47 0-7,-70 0 5,70 0-1,0 0 0,-71 0 0,71 0-1,-24 0 2,71 0-2,-47-24 3,-141-23-2,141 47 0,-48 0 0,-22 0-1,22 0 1,-22 0-1,70 0 1,0 0 0,23 0 1,-70 0 1,47 0-5,24 0 5,-24 0-4,0 0 5,-71 0-5,24 0 1,94 0 2,-118 0 2,24 0-6,70 0 3,-141 0 1,118 0-3,0 0 3,-23 0-1,-24 0 0,-24 0 0,71 0 1,-47 0-2,-24 0 1,-47 0 0,0 0 0,47 0-1,24 0 3,47 0-3,-71 0 2,24 0-2,23 0 3,-23 0-4,-24 0 4,24 0-4,23 0 5,-23 0-7,0 0 4,-24 0 1,118 0-1,-70 0 1,117 0 5,1 0-5,-95 0-2,70 0 1,25 0 0,-142 118 0,117-118 1,-22 0-1,-1 0-1,0 0 1,-118 24 2,166-24-4,-48 0 5,0 0-5,-23 47 4,70-47-5,-23 0 6,23 0-5,1 0 5,-72 71-7,72-24 24,-1-47-15,-94 0-5,71 23 1,23-23-1,-94 48-1,95-48 0,-95 71 1,70-71 1,-22 0-1,-1 47 0,24-47 64,-24 23-24,47-23-15,-47 0-24,24 0-2,-24 0-1,-47 0 2,-47 0 1,-94-70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Наша команда представляет вам проект по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Созданию бенчмарка для задач фрагментации горных пород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8510" lvl="0" indent="0">
              <a:lnSpc>
                <a:spcPct val="150000"/>
              </a:lnSpc>
              <a:buSzPts val="1800"/>
              <a:buNone/>
            </a:pPr>
            <a:r>
              <a:rPr lang="ru-RU" sz="1100" b="0" dirty="0">
                <a:solidFill>
                  <a:schemeClr val="dk1"/>
                </a:solidFill>
              </a:rPr>
              <a:t>Указанная модель из библиотеки </a:t>
            </a:r>
            <a:r>
              <a:rPr lang="ru-RU" sz="1100" b="1" dirty="0">
                <a:solidFill>
                  <a:schemeClr val="dk1"/>
                </a:solidFill>
              </a:rPr>
              <a:t>Detectron2</a:t>
            </a:r>
            <a:r>
              <a:rPr lang="en-US" sz="1100" b="1" dirty="0">
                <a:solidFill>
                  <a:schemeClr val="dk1"/>
                </a:solidFill>
              </a:rPr>
              <a:t> </a:t>
            </a:r>
            <a:r>
              <a:rPr lang="ru-RU" sz="1100" dirty="0"/>
              <a:t>была </a:t>
            </a:r>
            <a:r>
              <a:rPr lang="ru-RU" sz="1100" dirty="0" err="1"/>
              <a:t>дообучена</a:t>
            </a:r>
            <a:r>
              <a:rPr lang="ru-RU" sz="1100" dirty="0"/>
              <a:t> в следующем порядке:</a:t>
            </a:r>
          </a:p>
          <a:p>
            <a:pPr marL="88900">
              <a:lnSpc>
                <a:spcPct val="150000"/>
              </a:lnSpc>
            </a:pPr>
            <a:r>
              <a:rPr lang="ru-RU" sz="1100" dirty="0"/>
              <a:t>Шаг 1. </a:t>
            </a:r>
            <a:r>
              <a:rPr lang="ru-RU" sz="1100" dirty="0" err="1"/>
              <a:t>дообучение</a:t>
            </a:r>
            <a:r>
              <a:rPr lang="ru-RU" sz="1100" dirty="0"/>
              <a:t> на полностью сгенерированном датасете</a:t>
            </a:r>
          </a:p>
          <a:p>
            <a:pPr marL="88900">
              <a:lnSpc>
                <a:spcPct val="150000"/>
              </a:lnSpc>
            </a:pPr>
            <a:r>
              <a:rPr lang="ru-RU" sz="1100" dirty="0"/>
              <a:t>Шаг 2. </a:t>
            </a:r>
            <a:r>
              <a:rPr lang="ru-RU" sz="1100" dirty="0" err="1"/>
              <a:t>дообучение</a:t>
            </a:r>
            <a:r>
              <a:rPr lang="ru-RU" sz="1100" dirty="0"/>
              <a:t> модели из шага 1 на реальных размеченных фотографиях  </a:t>
            </a:r>
          </a:p>
          <a:p>
            <a:pPr marL="88900">
              <a:lnSpc>
                <a:spcPct val="150000"/>
              </a:lnSpc>
            </a:pPr>
            <a:r>
              <a:rPr lang="ru-RU" sz="1100"/>
              <a:t>Шаг 3</a:t>
            </a:r>
            <a:r>
              <a:rPr lang="ru-RU" sz="1100" dirty="0"/>
              <a:t>. </a:t>
            </a:r>
            <a:r>
              <a:rPr lang="ru-RU" sz="1100" dirty="0" err="1"/>
              <a:t>дообучение</a:t>
            </a:r>
            <a:r>
              <a:rPr lang="ru-RU" sz="1100" dirty="0"/>
              <a:t> на реальных размеченных фотографиях - </a:t>
            </a:r>
            <a:r>
              <a:rPr lang="ru-RU" sz="1100" dirty="0">
                <a:solidFill>
                  <a:schemeClr val="dk1"/>
                </a:solidFill>
              </a:rPr>
              <a:t>улучшение качества модели на реальном датасете</a:t>
            </a:r>
          </a:p>
          <a:p>
            <a:pPr marL="88900">
              <a:lnSpc>
                <a:spcPct val="150000"/>
              </a:lnSpc>
            </a:pPr>
            <a:endParaRPr lang="ru-RU" sz="1100"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100" dirty="0">
                <a:solidFill>
                  <a:schemeClr val="dk1"/>
                </a:solidFill>
              </a:rPr>
              <a:t>Проведено </a:t>
            </a:r>
            <a:r>
              <a:rPr lang="ru-RU" sz="1100" b="1" dirty="0">
                <a:solidFill>
                  <a:schemeClr val="dk1"/>
                </a:solidFill>
              </a:rPr>
              <a:t>12 вариантов </a:t>
            </a:r>
            <a:r>
              <a:rPr lang="ru-RU" sz="1100" b="1" dirty="0" err="1">
                <a:solidFill>
                  <a:schemeClr val="dk1"/>
                </a:solidFill>
              </a:rPr>
              <a:t>дообучения</a:t>
            </a:r>
            <a:r>
              <a:rPr lang="ru-RU" sz="1100" b="1" dirty="0">
                <a:solidFill>
                  <a:schemeClr val="dk1"/>
                </a:solidFill>
              </a:rPr>
              <a:t> модели</a:t>
            </a:r>
            <a:r>
              <a:rPr lang="ru-RU" sz="1100" dirty="0">
                <a:solidFill>
                  <a:schemeClr val="dk1"/>
                </a:solidFill>
              </a:rPr>
              <a:t>:</a:t>
            </a:r>
          </a:p>
          <a:p>
            <a:pPr marL="88900">
              <a:lnSpc>
                <a:spcPct val="150000"/>
              </a:lnSpc>
            </a:pPr>
            <a:r>
              <a:rPr lang="ru-RU" sz="1100" dirty="0">
                <a:solidFill>
                  <a:schemeClr val="dk1"/>
                </a:solidFill>
              </a:rPr>
              <a:t>1 вариант: на полностью сгенерированном датасете</a:t>
            </a:r>
          </a:p>
          <a:p>
            <a:pPr marL="88900">
              <a:lnSpc>
                <a:spcPct val="150000"/>
              </a:lnSpc>
            </a:pPr>
            <a:r>
              <a:rPr lang="en-US" sz="1100" dirty="0">
                <a:solidFill>
                  <a:schemeClr val="dk1"/>
                </a:solidFill>
              </a:rPr>
              <a:t>2 – 6</a:t>
            </a:r>
            <a:r>
              <a:rPr lang="ru-RU" sz="1100" dirty="0">
                <a:solidFill>
                  <a:schemeClr val="dk1"/>
                </a:solidFill>
              </a:rPr>
              <a:t> варианты: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Kfold</a:t>
            </a:r>
            <a:endParaRPr lang="ru-RU" sz="1100" dirty="0">
              <a:solidFill>
                <a:schemeClr val="dk1"/>
              </a:solidFill>
            </a:endParaRPr>
          </a:p>
          <a:p>
            <a:pPr marL="88900">
              <a:lnSpc>
                <a:spcPct val="150000"/>
              </a:lnSpc>
            </a:pPr>
            <a:r>
              <a:rPr lang="ru-RU" sz="1100" dirty="0">
                <a:solidFill>
                  <a:schemeClr val="dk1"/>
                </a:solidFill>
              </a:rPr>
              <a:t>7 вариант: </a:t>
            </a:r>
            <a:r>
              <a:rPr lang="ru-RU" sz="1100" dirty="0" err="1">
                <a:solidFill>
                  <a:schemeClr val="dk1"/>
                </a:solidFill>
              </a:rPr>
              <a:t>дообучение</a:t>
            </a:r>
            <a:r>
              <a:rPr lang="ru-RU" sz="1100" dirty="0">
                <a:solidFill>
                  <a:schemeClr val="dk1"/>
                </a:solidFill>
              </a:rPr>
              <a:t> на реальных данных</a:t>
            </a:r>
          </a:p>
          <a:p>
            <a:pPr marL="88900">
              <a:lnSpc>
                <a:spcPct val="150000"/>
              </a:lnSpc>
            </a:pPr>
            <a:r>
              <a:rPr lang="ru-RU" sz="1100" dirty="0">
                <a:solidFill>
                  <a:schemeClr val="dk1"/>
                </a:solidFill>
              </a:rPr>
              <a:t>8-12 варианты: </a:t>
            </a:r>
            <a:r>
              <a:rPr lang="ru-RU" sz="1100" dirty="0" err="1">
                <a:solidFill>
                  <a:schemeClr val="dk1"/>
                </a:solidFill>
              </a:rPr>
              <a:t>дообучение</a:t>
            </a:r>
            <a:r>
              <a:rPr lang="ru-RU" sz="1100" dirty="0">
                <a:solidFill>
                  <a:schemeClr val="dk1"/>
                </a:solidFill>
              </a:rPr>
              <a:t> каждого K-</a:t>
            </a:r>
            <a:r>
              <a:rPr lang="ru-RU" sz="1100" dirty="0" err="1">
                <a:solidFill>
                  <a:schemeClr val="dk1"/>
                </a:solidFill>
              </a:rPr>
              <a:t>Flod</a:t>
            </a:r>
            <a:r>
              <a:rPr lang="ru-RU" sz="1100" dirty="0">
                <a:solidFill>
                  <a:schemeClr val="dk1"/>
                </a:solidFill>
              </a:rPr>
              <a:t> на реальных данных</a:t>
            </a:r>
          </a:p>
          <a:p>
            <a:pPr marL="0" indent="0">
              <a:lnSpc>
                <a:spcPct val="150000"/>
              </a:lnSpc>
              <a:buNone/>
            </a:pPr>
            <a:endParaRPr lang="ru-RU" sz="1100" i="1"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100" i="1" dirty="0">
                <a:solidFill>
                  <a:schemeClr val="dk1"/>
                </a:solidFill>
              </a:rPr>
              <a:t>При этом каждая обученная модель тестировалась на тестовой </a:t>
            </a:r>
            <a:r>
              <a:rPr lang="ru-RU" sz="1100" i="1" dirty="0" err="1">
                <a:solidFill>
                  <a:schemeClr val="dk1"/>
                </a:solidFill>
              </a:rPr>
              <a:t>подвыборке</a:t>
            </a:r>
            <a:r>
              <a:rPr lang="ru-RU" sz="1100" i="1" dirty="0">
                <a:solidFill>
                  <a:schemeClr val="dk1"/>
                </a:solidFill>
              </a:rPr>
              <a:t> из </a:t>
            </a:r>
            <a:r>
              <a:rPr lang="ru-RU" sz="1100" b="1" i="1" dirty="0">
                <a:solidFill>
                  <a:schemeClr val="dk1"/>
                </a:solidFill>
              </a:rPr>
              <a:t>реальных</a:t>
            </a:r>
            <a:r>
              <a:rPr lang="ru-RU" sz="1100" i="1" dirty="0">
                <a:solidFill>
                  <a:schemeClr val="dk1"/>
                </a:solidFill>
              </a:rPr>
              <a:t> данных (на одной и той же </a:t>
            </a:r>
            <a:r>
              <a:rPr lang="ru-RU" sz="1100" i="1" dirty="0" err="1">
                <a:solidFill>
                  <a:schemeClr val="dk1"/>
                </a:solidFill>
              </a:rPr>
              <a:t>подвыборке</a:t>
            </a:r>
            <a:r>
              <a:rPr lang="ru-RU" sz="1100" i="1" dirty="0">
                <a:solidFill>
                  <a:schemeClr val="dk1"/>
                </a:solidFill>
              </a:rPr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1635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bbe9318021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 используемых датасетов: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Full:   - Описание: Полный датасет со сгенерированными изображениями.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Сгенерированные изображения: 1416.   - Аугментация: 90% поворота, 0-40% обрезки, преобразование в оттенки серого.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Разделение: Тренировочный набор: 3648 изображений, тестовый набор: 200 изображений.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Kfold_N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- Описание: K-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тренировочного набора.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Разделение: Тренировочный набор и тестовый набор зависят от конкретного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фолда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Stone_ru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Rocks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urfu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  - Описание: Датасет с изображениями камней.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Разделение: Тренировочный набор: 117 изображений, тестовый набор: 40 изображений.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Kfold_N_ru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- Описание: Каждый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из датасета с сгенерированными изображениями дополнен данными из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Stone_ru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Разделение: Тренировочный набор и тестовый набор зависят от конкретного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фолда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дополнены данными из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Stone_ru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67" name="Google Shape;367;g1bbe9318021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360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В представленной таблице показаны результаты оценки моделей на различных датасетах с использованием двух архитектур: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 err="1"/>
              <a:t>bbox</a:t>
            </a:r>
            <a:r>
              <a:rPr lang="ru-RU" dirty="0"/>
              <a:t> (</a:t>
            </a:r>
            <a:r>
              <a:rPr lang="ru-RU" dirty="0" err="1"/>
              <a:t>bounding</a:t>
            </a:r>
            <a:r>
              <a:rPr lang="ru-RU" dirty="0"/>
              <a:t> </a:t>
            </a:r>
            <a:r>
              <a:rPr lang="ru-RU" dirty="0" err="1"/>
              <a:t>box</a:t>
            </a:r>
            <a:r>
              <a:rPr lang="ru-RU" dirty="0"/>
              <a:t>) и </a:t>
            </a:r>
            <a:r>
              <a:rPr lang="ru-RU" dirty="0" err="1"/>
              <a:t>segm</a:t>
            </a:r>
            <a:r>
              <a:rPr lang="ru-RU" dirty="0"/>
              <a:t> (</a:t>
            </a:r>
            <a:r>
              <a:rPr lang="ru-RU" dirty="0" err="1"/>
              <a:t>segmentation</a:t>
            </a:r>
            <a:r>
              <a:rPr lang="ru-RU" dirty="0"/>
              <a:t>). Оценка проводилась с использованием метрик </a:t>
            </a:r>
            <a:r>
              <a:rPr lang="ru-RU" dirty="0" err="1"/>
              <a:t>Average</a:t>
            </a:r>
            <a:r>
              <a:rPr lang="ru-RU" dirty="0"/>
              <a:t> Precision (AP) и </a:t>
            </a:r>
            <a:r>
              <a:rPr lang="ru-RU" dirty="0" err="1"/>
              <a:t>Average</a:t>
            </a:r>
            <a:r>
              <a:rPr lang="ru-RU" dirty="0"/>
              <a:t> </a:t>
            </a:r>
            <a:r>
              <a:rPr lang="ru-RU" dirty="0" err="1"/>
              <a:t>Recall</a:t>
            </a:r>
            <a:r>
              <a:rPr lang="ru-RU" dirty="0"/>
              <a:t> (AR) при пороге </a:t>
            </a:r>
            <a:r>
              <a:rPr lang="ru-RU" dirty="0" err="1"/>
              <a:t>IoU</a:t>
            </a:r>
            <a:r>
              <a:rPr lang="ru-RU" dirty="0"/>
              <a:t> (</a:t>
            </a:r>
            <a:r>
              <a:rPr lang="ru-RU" dirty="0" err="1"/>
              <a:t>Intersection</a:t>
            </a:r>
            <a:r>
              <a:rPr lang="ru-RU" dirty="0"/>
              <a:t> </a:t>
            </a:r>
            <a:r>
              <a:rPr lang="ru-RU" dirty="0" err="1"/>
              <a:t>over</a:t>
            </a:r>
            <a:r>
              <a:rPr lang="ru-RU" dirty="0"/>
              <a:t> Union) от 0.50 до 0.95. В последней колонке указано максимальное количество объектов (`</a:t>
            </a:r>
            <a:r>
              <a:rPr lang="ru-RU" dirty="0" err="1"/>
              <a:t>max_gets</a:t>
            </a:r>
            <a:r>
              <a:rPr lang="ru-RU" dirty="0"/>
              <a:t>`), которые модель смогла обнаружить на изображении.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результат получен при обучении модели на сгенерированных данных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в рамках датасета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kfold_N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метрики AP и AR показывают стабильные и относительно высокие значения. Это демонстрирует, что модели хорошо обучились извлекать и фиксировать информацию из сгенерированных изображений.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результат получен при </a:t>
            </a:r>
            <a:r>
              <a:rPr lang="ru-RU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дообучении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модели на реальных данных (датасет </a:t>
            </a:r>
            <a:r>
              <a:rPr lang="ru-RU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kfold_N_ru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дообучения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модели демонстрируют снижение точности (AP) и полноты (AR), что может свидетельствовать о </a:t>
            </a:r>
            <a:r>
              <a:rPr lang="ru-RU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недостаточном соответствии между сгенерированными и реальными данными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При этом увеличение </a:t>
            </a:r>
            <a:r>
              <a:rPr lang="ru-RU" dirty="0"/>
              <a:t>`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ets</a:t>
            </a:r>
            <a:r>
              <a:rPr lang="ru-RU" dirty="0"/>
              <a:t>`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(количества фиксируемых объектов) говорит о том, что модели адаптируются к более сложным данным, хотя и с потерей общей точности.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результат получен при обучении на реальных данных (датасет </a:t>
            </a:r>
            <a:r>
              <a:rPr lang="ru-RU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Stone_ru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модели, обученные только на реальных данных, демонстрируют более низкие показатели точности и полноты по сравнению с моделями на сгенерированных данных </a:t>
            </a:r>
            <a:r>
              <a:rPr lang="ru-RU" strike="sngStrike" baseline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(AP = 0.503 и 0.520) </a:t>
            </a:r>
            <a:r>
              <a:rPr lang="ru-RU" strike="sngStrike" baseline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(</a:t>
            </a:r>
            <a:r>
              <a:rPr lang="ru-RU" strike="sngStrike" baseline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 = 0.601</a:t>
            </a:r>
            <a:r>
              <a:rPr lang="en-US" strike="sngStrike" baseline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trike="sngStrike" baseline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0.594)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Это снижение метрик объясняется ограниченным количеством данных в датасете </a:t>
            </a:r>
            <a:r>
              <a:rPr lang="ru-RU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Stone_ru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реальными данными, что делает модели менее устойчивыми. Датасет </a:t>
            </a:r>
            <a:r>
              <a:rPr lang="ru-RU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Stone_ru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0" i="0" baseline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содержит всего 117 экземпляров в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-части и 40 экземпляров в тестовой части. </a:t>
            </a:r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8687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Использование k-</a:t>
            </a:r>
            <a:r>
              <a:rPr lang="ru-RU" dirty="0" err="1"/>
              <a:t>fold</a:t>
            </a:r>
            <a:r>
              <a:rPr lang="ru-RU" dirty="0"/>
              <a:t> </a:t>
            </a:r>
            <a:r>
              <a:rPr lang="ru-RU" dirty="0" err="1"/>
              <a:t>cross-validation</a:t>
            </a:r>
            <a:r>
              <a:rPr lang="ru-RU" dirty="0"/>
              <a:t> позволяет оценить производительность модели на различных подмножествах данных и выявить тенденции в обучении.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0" dirty="0"/>
              <a:t>При сравнении двух использованных архитектур видно, что метрики </a:t>
            </a:r>
            <a:r>
              <a:rPr lang="ru-RU" dirty="0" err="1"/>
              <a:t>Average</a:t>
            </a:r>
            <a:r>
              <a:rPr lang="ru-RU" dirty="0"/>
              <a:t> Precision и </a:t>
            </a:r>
            <a:r>
              <a:rPr lang="ru-RU" dirty="0" err="1"/>
              <a:t>Average</a:t>
            </a:r>
            <a:r>
              <a:rPr lang="ru-RU" dirty="0"/>
              <a:t> </a:t>
            </a:r>
            <a:r>
              <a:rPr lang="ru-RU" dirty="0" err="1"/>
              <a:t>Recall</a:t>
            </a:r>
            <a:r>
              <a:rPr lang="ru-RU" dirty="0"/>
              <a:t> для архитектуры сегментации </a:t>
            </a:r>
            <a:r>
              <a:rPr lang="en-US" dirty="0"/>
              <a:t>(</a:t>
            </a:r>
            <a:r>
              <a:rPr lang="ru-RU" dirty="0"/>
              <a:t>в таблице обозначена как `</a:t>
            </a:r>
            <a:r>
              <a:rPr lang="ru-RU" dirty="0" err="1"/>
              <a:t>segm</a:t>
            </a:r>
            <a:r>
              <a:rPr lang="ru-RU" dirty="0"/>
              <a:t>`) в целом выше, чем для архитектуры детекции объектов (в таблице обозначена `</a:t>
            </a:r>
            <a:r>
              <a:rPr lang="ru-RU" dirty="0" err="1"/>
              <a:t>bounding</a:t>
            </a:r>
            <a:r>
              <a:rPr lang="ru-RU" dirty="0"/>
              <a:t> </a:t>
            </a:r>
            <a:r>
              <a:rPr lang="ru-RU" dirty="0" err="1"/>
              <a:t>box</a:t>
            </a:r>
            <a:r>
              <a:rPr lang="ru-RU" dirty="0"/>
              <a:t>`), что может указывать на </a:t>
            </a:r>
            <a:r>
              <a:rPr lang="ru-RU" b="1" dirty="0"/>
              <a:t>лучшую производительность модели сегментации по сравнению с моделью детекции объектов</a:t>
            </a:r>
            <a:r>
              <a:rPr lang="ru-RU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1" dirty="0"/>
              <a:t>Теперь сравним метрики на наборах данных </a:t>
            </a:r>
            <a:r>
              <a:rPr lang="ru-RU" b="1" dirty="0" err="1"/>
              <a:t>Kfold</a:t>
            </a:r>
            <a:r>
              <a:rPr lang="ru-RU" b="1" dirty="0"/>
              <a:t> и </a:t>
            </a:r>
            <a:r>
              <a:rPr lang="ru-RU" b="1" dirty="0" err="1"/>
              <a:t>Kfold_ru</a:t>
            </a:r>
            <a:r>
              <a:rPr lang="ru-RU" dirty="0"/>
              <a:t>. </a:t>
            </a:r>
            <a:r>
              <a:rPr lang="ru-RU" sz="1100" b="0" dirty="0">
                <a:solidFill>
                  <a:schemeClr val="dk1"/>
                </a:solidFill>
                <a:latin typeface="Arial" panose="020B0604020202020204" pitchFamily="34" charset="0"/>
              </a:rPr>
              <a:t>Напомню, что </a:t>
            </a:r>
            <a:r>
              <a:rPr lang="ru-RU" sz="1100" b="0" dirty="0" err="1">
                <a:solidFill>
                  <a:schemeClr val="dk1"/>
                </a:solidFill>
                <a:latin typeface="Arial" panose="020B0604020202020204" pitchFamily="34" charset="0"/>
              </a:rPr>
              <a:t>Kfold</a:t>
            </a:r>
            <a:r>
              <a:rPr lang="ru-RU" sz="1100" b="0" dirty="0">
                <a:solidFill>
                  <a:schemeClr val="dk1"/>
                </a:solidFill>
                <a:latin typeface="Arial" panose="020B0604020202020204" pitchFamily="34" charset="0"/>
              </a:rPr>
              <a:t> – это </a:t>
            </a:r>
            <a:r>
              <a:rPr lang="ru-RU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 из сгенерированных изображений, а </a:t>
            </a:r>
            <a:r>
              <a:rPr lang="ru-RU" sz="1100" b="0" dirty="0">
                <a:solidFill>
                  <a:schemeClr val="dk1"/>
                </a:solidFill>
                <a:latin typeface="Arial" panose="020B0604020202020204" pitchFamily="34" charset="0"/>
              </a:rPr>
              <a:t>в датасете </a:t>
            </a:r>
            <a:r>
              <a:rPr lang="ru-RU" sz="1100" b="0" dirty="0" err="1">
                <a:solidFill>
                  <a:schemeClr val="dk1"/>
                </a:solidFill>
                <a:latin typeface="Arial" panose="020B0604020202020204" pitchFamily="34" charset="0"/>
              </a:rPr>
              <a:t>Kfold_ru</a:t>
            </a:r>
            <a:r>
              <a:rPr lang="ru-RU" sz="1100" b="0" dirty="0">
                <a:solidFill>
                  <a:schemeClr val="dk1"/>
                </a:solidFill>
                <a:latin typeface="Arial" panose="020B0604020202020204" pitchFamily="34" charset="0"/>
              </a:rPr>
              <a:t> каждый </a:t>
            </a:r>
            <a:r>
              <a:rPr lang="ru-RU" sz="1100" b="0" dirty="0" err="1">
                <a:solidFill>
                  <a:schemeClr val="dk1"/>
                </a:solidFill>
                <a:latin typeface="Arial" panose="020B0604020202020204" pitchFamily="34" charset="0"/>
              </a:rPr>
              <a:t>fold</a:t>
            </a:r>
            <a:r>
              <a:rPr lang="ru-RU" sz="1100" b="0" dirty="0">
                <a:solidFill>
                  <a:schemeClr val="dk1"/>
                </a:solidFill>
                <a:latin typeface="Arial" panose="020B0604020202020204" pitchFamily="34" charset="0"/>
              </a:rPr>
              <a:t> из сгенерированного датасета </a:t>
            </a:r>
            <a:r>
              <a:rPr lang="ru-RU" sz="1100" b="0" dirty="0" err="1">
                <a:solidFill>
                  <a:schemeClr val="dk1"/>
                </a:solidFill>
                <a:latin typeface="Arial" panose="020B0604020202020204" pitchFamily="34" charset="0"/>
              </a:rPr>
              <a:t>дообучался</a:t>
            </a:r>
            <a:r>
              <a:rPr lang="ru-RU" sz="1100" b="0" dirty="0">
                <a:solidFill>
                  <a:schemeClr val="dk1"/>
                </a:solidFill>
                <a:latin typeface="Arial" panose="020B0604020202020204" pitchFamily="34" charset="0"/>
              </a:rPr>
              <a:t> на </a:t>
            </a:r>
            <a:r>
              <a:rPr lang="en-US" sz="1100" b="0" dirty="0">
                <a:solidFill>
                  <a:schemeClr val="dk1"/>
                </a:solidFill>
                <a:latin typeface="Arial" panose="020B0604020202020204" pitchFamily="34" charset="0"/>
              </a:rPr>
              <a:t>t</a:t>
            </a:r>
            <a:r>
              <a:rPr lang="ru-RU" sz="1100" b="0" dirty="0" err="1">
                <a:solidFill>
                  <a:schemeClr val="dk1"/>
                </a:solidFill>
                <a:latin typeface="Arial" panose="020B0604020202020204" pitchFamily="34" charset="0"/>
              </a:rPr>
              <a:t>rain</a:t>
            </a:r>
            <a:r>
              <a:rPr lang="ru-RU" sz="1100" b="0" dirty="0">
                <a:solidFill>
                  <a:schemeClr val="dk1"/>
                </a:solidFill>
                <a:latin typeface="Arial" panose="020B0604020202020204" pitchFamily="34" charset="0"/>
              </a:rPr>
              <a:t> из датасета </a:t>
            </a:r>
            <a:r>
              <a:rPr lang="ru-RU" sz="1100" b="0" dirty="0" err="1">
                <a:solidFill>
                  <a:schemeClr val="dk1"/>
                </a:solidFill>
                <a:latin typeface="Arial" panose="020B0604020202020204" pitchFamily="34" charset="0"/>
              </a:rPr>
              <a:t>Stone_ru</a:t>
            </a:r>
            <a:r>
              <a:rPr lang="en-US" sz="1100" b="0" dirty="0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ru-RU" sz="1100" b="0" dirty="0">
                <a:solidFill>
                  <a:schemeClr val="dk1"/>
                </a:solidFill>
                <a:latin typeface="Arial" panose="020B0604020202020204" pitchFamily="34" charset="0"/>
              </a:rPr>
              <a:t>с реальными данными.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Как видно из представленной на слайде таблицы, добавление данных из </a:t>
            </a:r>
            <a:r>
              <a:rPr lang="ru-RU" dirty="0" err="1"/>
              <a:t>Stone_ru</a:t>
            </a:r>
            <a:r>
              <a:rPr lang="ru-RU" dirty="0"/>
              <a:t> к </a:t>
            </a:r>
            <a:r>
              <a:rPr lang="ru-RU" dirty="0" err="1"/>
              <a:t>фолдам</a:t>
            </a:r>
            <a:r>
              <a:rPr lang="ru-RU" dirty="0"/>
              <a:t> датасета </a:t>
            </a:r>
            <a:r>
              <a:rPr lang="en-US" sz="1100" u="none" strike="noStrike" dirty="0" err="1">
                <a:effectLst/>
              </a:rPr>
              <a:t>Kfold</a:t>
            </a:r>
            <a:r>
              <a:rPr lang="ru-RU" sz="1100" u="none" strike="noStrike" dirty="0">
                <a:effectLst/>
              </a:rPr>
              <a:t> </a:t>
            </a:r>
            <a:r>
              <a:rPr lang="ru-RU" dirty="0"/>
              <a:t>приводит к некоторому снижению метрик </a:t>
            </a:r>
            <a:r>
              <a:rPr lang="ru-RU" dirty="0" err="1"/>
              <a:t>Average</a:t>
            </a:r>
            <a:r>
              <a:rPr lang="ru-RU" dirty="0"/>
              <a:t> Precision и </a:t>
            </a:r>
            <a:r>
              <a:rPr lang="ru-RU" dirty="0" err="1"/>
              <a:t>Average</a:t>
            </a:r>
            <a:r>
              <a:rPr lang="ru-RU" dirty="0"/>
              <a:t> </a:t>
            </a:r>
            <a:r>
              <a:rPr lang="ru-RU" dirty="0" err="1"/>
              <a:t>Recall</a:t>
            </a:r>
            <a:r>
              <a:rPr lang="ru-RU" dirty="0"/>
              <a:t> по сравнению с </a:t>
            </a:r>
            <a:r>
              <a:rPr lang="ru-RU" dirty="0" err="1"/>
              <a:t>фолдами</a:t>
            </a:r>
            <a:r>
              <a:rPr lang="ru-RU" dirty="0"/>
              <a:t> без добавления. Это может свидетельствовать о том, что добавление данных из </a:t>
            </a:r>
            <a:r>
              <a:rPr lang="ru-RU" dirty="0" err="1"/>
              <a:t>Stone_ru</a:t>
            </a:r>
            <a:r>
              <a:rPr lang="ru-RU" dirty="0"/>
              <a:t> вносит дополнительный шум или сложность в обучение модели.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Следовательно, </a:t>
            </a:r>
            <a:r>
              <a:rPr lang="ru-RU" u="sng" dirty="0"/>
              <a:t>необходима дополнительная настройка или аугментация данных</a:t>
            </a:r>
            <a:r>
              <a:rPr lang="ru-RU" dirty="0"/>
              <a:t>. </a:t>
            </a:r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194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bbe9318021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/>
              <a:t>Выводы по результатам: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Модели, обученные на сгенерированных данных, демонстрируют высокую точность и стабильность, особенно при решении задач сегментации. Это подтверждает их способность качественно работать с синтетическими изображениями.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Однако, их производительность ухудшается при </a:t>
            </a:r>
            <a:r>
              <a:rPr lang="ru-RU" dirty="0" err="1"/>
              <a:t>дообучении</a:t>
            </a:r>
            <a:r>
              <a:rPr lang="ru-RU" dirty="0"/>
              <a:t> на реальных данных, что может быть связано с несоответствием распределений или структурных особенностей синтетических и реальных данных.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Модели, обученные исключительно на реальных данных, показывают ограниченные результаты из-за небольшого объёма данных. </a:t>
            </a:r>
          </a:p>
        </p:txBody>
      </p:sp>
      <p:sp>
        <p:nvSpPr>
          <p:cNvPr id="367" name="Google Shape;367;g1bbe9318021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9146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bb16ba488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/>
              <a:t>Дальнейшие перспективы данного проекта мы видим такими: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1. Необходимо увеличить объём реальных данных для улучшения обучения.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2. Можно применить дополнительные методы доменной адаптации (например, </a:t>
            </a:r>
            <a:r>
              <a:rPr lang="ru-RU" dirty="0" err="1"/>
              <a:t>transfer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или </a:t>
            </a:r>
            <a:r>
              <a:rPr lang="ru-RU" dirty="0" err="1"/>
              <a:t>fine-tuning</a:t>
            </a:r>
            <a:r>
              <a:rPr lang="ru-RU" dirty="0"/>
              <a:t>) для более успешной интеграции синтетических и реальных данных.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3. Желательно исследовать более сложные аугментации и синтетические данные, чтобы улучшить генерацию данных, приближая их к реальным.</a:t>
            </a:r>
            <a:endParaRPr dirty="0"/>
          </a:p>
        </p:txBody>
      </p:sp>
      <p:sp>
        <p:nvSpPr>
          <p:cNvPr id="356" name="Google Shape;356;g1bb16ba488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bbcfbc757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7" name="Google Shape;377;g1bbcfbc757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ru-RU" sz="1100" dirty="0">
                <a:solidFill>
                  <a:schemeClr val="dk1"/>
                </a:solidFill>
              </a:rPr>
              <a:t>Как известно, у </a:t>
            </a:r>
            <a:r>
              <a:rPr lang="ru-RU" sz="1100" i="0" u="none" strike="noStrike" cap="none" dirty="0">
                <a:solidFill>
                  <a:schemeClr val="dk1"/>
                </a:solidFill>
              </a:rPr>
              <a:t>геологов очень часто возникает задача оценки числа фрагментов горной породы и их размеров (задача фрагментации). </a:t>
            </a:r>
          </a:p>
          <a:p>
            <a:pPr algn="just"/>
            <a:endParaRPr lang="ru-RU" sz="1100" i="0" u="none" strike="noStrike" cap="none" dirty="0">
              <a:solidFill>
                <a:schemeClr val="dk1"/>
              </a:solidFill>
            </a:endParaRPr>
          </a:p>
          <a:p>
            <a:pPr algn="just"/>
            <a:r>
              <a:rPr lang="ru-RU" sz="1100" i="0" u="none" strike="noStrike" cap="none" dirty="0">
                <a:solidFill>
                  <a:schemeClr val="dk1"/>
                </a:solidFill>
              </a:rPr>
              <a:t>Уже несколько лет популярны подходы к решению таких задач на основе систем компьютерного зрения с использованием нейронных сетей семантической или экземплярной сегментации. Очевидно, что для их работы требуется привлечение мощных компьютерных ресурсов. </a:t>
            </a:r>
          </a:p>
          <a:p>
            <a:pPr algn="just"/>
            <a:endParaRPr lang="ru-RU" sz="1100" dirty="0">
              <a:solidFill>
                <a:schemeClr val="dk1"/>
              </a:solidFill>
            </a:endParaRPr>
          </a:p>
          <a:p>
            <a:pPr algn="just"/>
            <a:r>
              <a:rPr lang="ru-RU" sz="1100" i="0" u="none" strike="noStrike" cap="none" dirty="0">
                <a:solidFill>
                  <a:schemeClr val="dk1"/>
                </a:solidFill>
              </a:rPr>
              <a:t>В связи с этим использование альтернатив – </a:t>
            </a:r>
            <a:r>
              <a:rPr lang="ru-RU" sz="1100" b="1" i="0" u="none" strike="noStrike" cap="none" dirty="0">
                <a:solidFill>
                  <a:schemeClr val="dk1"/>
                </a:solidFill>
              </a:rPr>
              <a:t>алгоритмов быстрого обнаружения объектов на цифровых изображениях горной породы является очень актуальным</a:t>
            </a:r>
            <a:r>
              <a:rPr lang="ru-RU" sz="1100" i="0" u="none" strike="noStrike" cap="none" dirty="0">
                <a:solidFill>
                  <a:schemeClr val="dk1"/>
                </a:solidFill>
              </a:rPr>
              <a:t>.</a:t>
            </a: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557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ru-RU" sz="1100" b="0" dirty="0">
                <a:solidFill>
                  <a:srgbClr val="000000"/>
                </a:solidFill>
                <a:latin typeface="Arial" panose="020B0604020202020204" pitchFamily="34" charset="0"/>
              </a:rPr>
              <a:t>Примеры данных, которые были нам предоставлены: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https://drive.google.com/drive/folders/15cEpuG7VpFApbPTUMIBP5pwYm4RXpLjE?usp=drive_link</a:t>
            </a:r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Первичная разметка выглядела так.</a:t>
            </a:r>
          </a:p>
          <a:p>
            <a:pPr marL="158750" indent="0" fontAlgn="base">
              <a:buNone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0903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8510" indent="0">
              <a:buSzPts val="1800"/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этом слайде представлена ручная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доразметка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dirty="0">
                <a:solidFill>
                  <a:schemeClr val="dk1"/>
                </a:solidFill>
              </a:rPr>
              <a:t>с применением подхода </a:t>
            </a:r>
            <a:r>
              <a:rPr lang="en-US" sz="1100" b="1" dirty="0">
                <a:solidFill>
                  <a:schemeClr val="dk1"/>
                </a:solidFill>
              </a:rPr>
              <a:t>human in the loop</a:t>
            </a:r>
            <a:r>
              <a:rPr lang="ru-RU" sz="1100" b="1" dirty="0">
                <a:solidFill>
                  <a:schemeClr val="dk1"/>
                </a:solidFill>
              </a:rPr>
              <a:t> </a:t>
            </a:r>
            <a:r>
              <a:rPr lang="ru-RU" sz="1100" dirty="0">
                <a:solidFill>
                  <a:schemeClr val="dk1"/>
                </a:solidFill>
              </a:rPr>
              <a:t>для разметки датасета</a:t>
            </a:r>
          </a:p>
          <a:p>
            <a:pPr marL="158750" indent="0" fontAlgn="base">
              <a:buNone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48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039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634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8510" lvl="0" indent="0" algn="l">
              <a:lnSpc>
                <a:spcPct val="150000"/>
              </a:lnSpc>
              <a:buSzPts val="1800"/>
              <a:buNone/>
            </a:pPr>
            <a:endParaRPr lang="ru-RU" sz="1100" b="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universe.roboflow.com/urfu-uavlq/stone_gen_new_segmentation/dataset/3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github.com/AUTOMATIC1111/stable-diffusion-webui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1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2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universe.roboflow.com/urfu-uavlq/stone_gen_new_segmentation/dataset/3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github.com/AAEfimov/Rock_fragmentation_benchmark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Data" Target="../diagrams/data1.xml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6.xml"/><Relationship Id="rId9" Type="http://schemas.openxmlformats.org/officeDocument/2006/relationships/diagramColors" Target="../diagrams/colors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5"/>
          <a:srcRect/>
          <a:stretch/>
        </p:blipFill>
        <p:spPr>
          <a:xfrm>
            <a:off x="6649" y="0"/>
            <a:ext cx="121703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131" y="292976"/>
            <a:ext cx="2016631" cy="10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92F0E1-53E9-4FEC-91B7-B7B2F57B32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5086" y="1635672"/>
            <a:ext cx="4929352" cy="4929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5" name="Google Shape;85;p13"/>
          <p:cNvSpPr txBox="1"/>
          <p:nvPr/>
        </p:nvSpPr>
        <p:spPr>
          <a:xfrm>
            <a:off x="5772875" y="1784269"/>
            <a:ext cx="554562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-RU" sz="5400" b="1" dirty="0">
                <a:solidFill>
                  <a:schemeClr val="lt1"/>
                </a:solidFill>
              </a:rPr>
              <a:t>Создание бенчмарка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-RU" sz="5400" b="1" dirty="0">
                <a:solidFill>
                  <a:schemeClr val="lt1"/>
                </a:solidFill>
              </a:rPr>
              <a:t>для задач фрагментации горных пород</a:t>
            </a:r>
            <a:endParaRPr sz="54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298A1985-860E-4704-BB9C-DF6ABB1FC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6"/>
    </mc:Choice>
    <mc:Fallback xmlns="">
      <p:transition spd="slow" advTm="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265256" y="275179"/>
            <a:ext cx="93396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ПОРЯДОК ОБУЧЕНИЯ МОДЕЛИ. ЕЁ ПАРАМЕТРЫ</a:t>
            </a:r>
          </a:p>
        </p:txBody>
      </p:sp>
      <p:sp>
        <p:nvSpPr>
          <p:cNvPr id="127" name="Google Shape;127;p16"/>
          <p:cNvSpPr txBox="1"/>
          <p:nvPr/>
        </p:nvSpPr>
        <p:spPr>
          <a:xfrm>
            <a:off x="533897" y="1197614"/>
            <a:ext cx="11124205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marR="8510" lvl="0" algn="just">
              <a:lnSpc>
                <a:spcPct val="150000"/>
              </a:lnSpc>
              <a:buSzPts val="1800"/>
            </a:pPr>
            <a:r>
              <a:rPr lang="ru-RU" sz="2000" dirty="0">
                <a:solidFill>
                  <a:schemeClr val="dk1"/>
                </a:solidFill>
              </a:rPr>
              <a:t>Для обучения модели сегментации и детекции использовалась современная </a:t>
            </a:r>
            <a:r>
              <a:rPr lang="ru-RU" sz="2000" dirty="0" err="1">
                <a:solidFill>
                  <a:schemeClr val="dk1"/>
                </a:solidFill>
              </a:rPr>
              <a:t>предобученная</a:t>
            </a:r>
            <a:r>
              <a:rPr lang="ru-RU" sz="2000" dirty="0">
                <a:solidFill>
                  <a:schemeClr val="dk1"/>
                </a:solidFill>
              </a:rPr>
              <a:t> модель </a:t>
            </a:r>
            <a:r>
              <a:rPr lang="ru-RU" sz="2000" b="1" dirty="0" err="1">
                <a:solidFill>
                  <a:schemeClr val="dk1"/>
                </a:solidFill>
              </a:rPr>
              <a:t>Mask</a:t>
            </a:r>
            <a:r>
              <a:rPr lang="ru-RU" sz="2000" b="1" dirty="0">
                <a:solidFill>
                  <a:schemeClr val="dk1"/>
                </a:solidFill>
              </a:rPr>
              <a:t> R-CNN X-101-32x8d FPN 3x </a:t>
            </a:r>
            <a:r>
              <a:rPr lang="ru-RU" sz="2000" dirty="0">
                <a:solidFill>
                  <a:schemeClr val="dk1"/>
                </a:solidFill>
              </a:rPr>
              <a:t>из библиотеки </a:t>
            </a:r>
            <a:r>
              <a:rPr lang="ru-RU" sz="2000" b="1" dirty="0">
                <a:solidFill>
                  <a:schemeClr val="dk1"/>
                </a:solidFill>
              </a:rPr>
              <a:t>Detectron2. </a:t>
            </a:r>
            <a:endParaRPr lang="en-US" sz="2000" b="1" dirty="0">
              <a:solidFill>
                <a:schemeClr val="dk1"/>
              </a:solidFill>
            </a:endParaRPr>
          </a:p>
          <a:p>
            <a:pPr marL="88900" marR="8510" lvl="0" algn="just">
              <a:lnSpc>
                <a:spcPct val="150000"/>
              </a:lnSpc>
              <a:buSzPts val="1800"/>
            </a:pPr>
            <a:r>
              <a:rPr lang="ru-RU" sz="2000" dirty="0">
                <a:solidFill>
                  <a:schemeClr val="dk1"/>
                </a:solidFill>
              </a:rPr>
              <a:t>Эта модель основана на архитектуре </a:t>
            </a:r>
            <a:r>
              <a:rPr lang="ru-RU" sz="2000" b="1" dirty="0" err="1">
                <a:solidFill>
                  <a:schemeClr val="dk1"/>
                </a:solidFill>
              </a:rPr>
              <a:t>Mask</a:t>
            </a:r>
            <a:r>
              <a:rPr lang="ru-RU" sz="2000" b="1" dirty="0">
                <a:solidFill>
                  <a:schemeClr val="dk1"/>
                </a:solidFill>
              </a:rPr>
              <a:t> R-CNN</a:t>
            </a:r>
            <a:r>
              <a:rPr lang="ru-RU" sz="2000" dirty="0">
                <a:solidFill>
                  <a:schemeClr val="dk1"/>
                </a:solidFill>
              </a:rPr>
              <a:t>, которая сочетает в себе объектную детекцию и сегментацию, а также использует </a:t>
            </a:r>
            <a:r>
              <a:rPr lang="ru-RU" sz="2000" b="1" dirty="0">
                <a:solidFill>
                  <a:schemeClr val="dk1"/>
                </a:solidFill>
              </a:rPr>
              <a:t>ResNeXt-101 </a:t>
            </a:r>
            <a:r>
              <a:rPr lang="ru-RU" sz="2000" dirty="0">
                <a:solidFill>
                  <a:schemeClr val="dk1"/>
                </a:solidFill>
              </a:rPr>
              <a:t>в качестве </a:t>
            </a:r>
            <a:r>
              <a:rPr lang="ru-RU" sz="2000" dirty="0" err="1">
                <a:solidFill>
                  <a:schemeClr val="dk1"/>
                </a:solidFill>
              </a:rPr>
              <a:t>backbone</a:t>
            </a:r>
            <a:r>
              <a:rPr lang="ru-RU" sz="2000" dirty="0">
                <a:solidFill>
                  <a:schemeClr val="dk1"/>
                </a:solidFill>
              </a:rPr>
              <a:t> с групповой сверткой </a:t>
            </a:r>
            <a:r>
              <a:rPr lang="ru-RU" sz="2000" b="1" dirty="0">
                <a:solidFill>
                  <a:schemeClr val="dk1"/>
                </a:solidFill>
              </a:rPr>
              <a:t>(32x8d) </a:t>
            </a:r>
            <a:r>
              <a:rPr lang="ru-RU" sz="2000" dirty="0">
                <a:solidFill>
                  <a:schemeClr val="dk1"/>
                </a:solidFill>
              </a:rPr>
              <a:t>и </a:t>
            </a:r>
            <a:r>
              <a:rPr lang="ru-RU" sz="2000" b="1" dirty="0" err="1">
                <a:solidFill>
                  <a:schemeClr val="dk1"/>
                </a:solidFill>
              </a:rPr>
              <a:t>Feature</a:t>
            </a:r>
            <a:r>
              <a:rPr lang="ru-RU" sz="2000" b="1" dirty="0">
                <a:solidFill>
                  <a:schemeClr val="dk1"/>
                </a:solidFill>
              </a:rPr>
              <a:t> </a:t>
            </a:r>
            <a:r>
              <a:rPr lang="ru-RU" sz="2000" b="1" dirty="0" err="1">
                <a:solidFill>
                  <a:schemeClr val="dk1"/>
                </a:solidFill>
              </a:rPr>
              <a:t>Pyramid</a:t>
            </a:r>
            <a:r>
              <a:rPr lang="ru-RU" sz="2000" b="1" dirty="0">
                <a:solidFill>
                  <a:schemeClr val="dk1"/>
                </a:solidFill>
              </a:rPr>
              <a:t> Network (FPN) </a:t>
            </a:r>
            <a:r>
              <a:rPr lang="ru-RU" sz="2000" dirty="0">
                <a:solidFill>
                  <a:schemeClr val="dk1"/>
                </a:solidFill>
              </a:rPr>
              <a:t>для более эффективного обнаружения объектов на разных масштабах.</a:t>
            </a:r>
          </a:p>
          <a:p>
            <a:pPr marL="88900" marR="8510" lvl="0" algn="ctr">
              <a:lnSpc>
                <a:spcPct val="150000"/>
              </a:lnSpc>
              <a:buSzPts val="1800"/>
            </a:pPr>
            <a:r>
              <a:rPr lang="ru-RU" sz="2000" b="1" dirty="0">
                <a:solidFill>
                  <a:schemeClr val="dk1"/>
                </a:solidFill>
              </a:rPr>
              <a:t>Параметры обучения</a:t>
            </a:r>
            <a:r>
              <a:rPr lang="en-US" sz="2000" b="1" dirty="0">
                <a:solidFill>
                  <a:schemeClr val="dk1"/>
                </a:solidFill>
              </a:rPr>
              <a:t>:</a:t>
            </a:r>
            <a:endParaRPr lang="ru-RU" sz="2000" b="1" dirty="0">
              <a:solidFill>
                <a:schemeClr val="dk1"/>
              </a:solidFill>
            </a:endParaRPr>
          </a:p>
        </p:txBody>
      </p:sp>
      <p:sp>
        <p:nvSpPr>
          <p:cNvPr id="6" name="Google Shape;180;p19">
            <a:extLst>
              <a:ext uri="{FF2B5EF4-FFF2-40B4-BE49-F238E27FC236}">
                <a16:creationId xmlns:a16="http://schemas.microsoft.com/office/drawing/2014/main" id="{C47EFD71-E20F-450F-B751-4B4D65C90E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C0A0DF-9713-4FC3-B42B-0B173A617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23" y="4521560"/>
            <a:ext cx="10982432" cy="1940359"/>
          </a:xfrm>
          <a:prstGeom prst="rect">
            <a:avLst/>
          </a:prstGeom>
        </p:spPr>
      </p:pic>
      <p:pic>
        <p:nvPicPr>
          <p:cNvPr id="13" name="Звук 12">
            <a:hlinkClick r:id="" action="ppaction://media"/>
            <a:extLst>
              <a:ext uri="{FF2B5EF4-FFF2-40B4-BE49-F238E27FC236}">
                <a16:creationId xmlns:a16="http://schemas.microsoft.com/office/drawing/2014/main" id="{75D9B436-6611-48A4-BEEF-8360D1C161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2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22"/>
    </mc:Choice>
    <mc:Fallback xmlns="">
      <p:transition spd="slow" advTm="74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800" cy="4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/>
          <p:nvPr/>
        </p:nvSpPr>
        <p:spPr>
          <a:xfrm rot="10800000" flipH="1">
            <a:off x="925620" y="920165"/>
            <a:ext cx="10865400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2254673" y="275169"/>
            <a:ext cx="84763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ДАТАСЕТ ИЗ СГЕНЕРИРОВАННЫХ ИЗОБРАЖЕНИЙ</a:t>
            </a:r>
          </a:p>
        </p:txBody>
      </p:sp>
      <p:sp>
        <p:nvSpPr>
          <p:cNvPr id="372" name="Google Shape;37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787418D-B0AA-4362-BE05-0C486E6A44B5}"/>
              </a:ext>
            </a:extLst>
          </p:cNvPr>
          <p:cNvSpPr/>
          <p:nvPr/>
        </p:nvSpPr>
        <p:spPr>
          <a:xfrm>
            <a:off x="3801688" y="1216588"/>
            <a:ext cx="720769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Ссылка на репозиторий со </a:t>
            </a:r>
            <a:r>
              <a:rPr lang="en-US" sz="2000" b="1" dirty="0">
                <a:solidFill>
                  <a:schemeClr val="dk1"/>
                </a:solidFill>
              </a:rPr>
              <a:t>S</a:t>
            </a:r>
            <a:r>
              <a:rPr lang="ru-RU" sz="2000" b="1" dirty="0" err="1">
                <a:solidFill>
                  <a:schemeClr val="dk1"/>
                </a:solidFill>
              </a:rPr>
              <a:t>table</a:t>
            </a:r>
            <a:r>
              <a:rPr lang="ru-RU" sz="2000" b="1" dirty="0">
                <a:solidFill>
                  <a:schemeClr val="dk1"/>
                </a:solidFill>
              </a:rPr>
              <a:t> </a:t>
            </a:r>
            <a:r>
              <a:rPr lang="ru-RU" sz="2000" b="1" dirty="0" err="1">
                <a:solidFill>
                  <a:schemeClr val="dk1"/>
                </a:solidFill>
              </a:rPr>
              <a:t>Diffusion</a:t>
            </a:r>
            <a:r>
              <a:rPr lang="ru-RU" sz="2000" dirty="0">
                <a:solidFill>
                  <a:schemeClr val="dk1"/>
                </a:solidFill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который мы использовали для генерации изображений</a:t>
            </a:r>
          </a:p>
          <a:p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(доступен по 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QR-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коду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с</a:t>
            </a:r>
            <a:r>
              <a:rPr lang="ru-RU" sz="2000" b="1" dirty="0">
                <a:latin typeface="Arial" panose="020B0604020202020204" pitchFamily="34" charset="0"/>
              </a:rPr>
              <a:t>ле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ва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ru-RU" sz="2000" dirty="0">
                <a:solidFill>
                  <a:schemeClr val="dk1"/>
                </a:solidFill>
                <a:latin typeface="Arial" panose="020B0604020202020204" pitchFamily="34" charset="0"/>
              </a:rPr>
              <a:t>:</a:t>
            </a:r>
            <a:endParaRPr lang="en-US" sz="2000" b="0" dirty="0">
              <a:solidFill>
                <a:schemeClr val="dk1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2000" b="0" dirty="0" err="1">
                <a:solidFill>
                  <a:schemeClr val="dk1"/>
                </a:solidFill>
                <a:latin typeface="Arial" panose="020B0604020202020204" pitchFamily="34" charset="0"/>
              </a:rPr>
              <a:t>Kfold_N</a:t>
            </a:r>
            <a:r>
              <a:rPr lang="en-US" sz="2000" b="0" dirty="0">
                <a:solidFill>
                  <a:schemeClr val="dk1"/>
                </a:solidFill>
                <a:latin typeface="Arial" panose="020B0604020202020204" pitchFamily="34" charset="0"/>
              </a:rPr>
              <a:t> - </a:t>
            </a:r>
            <a:r>
              <a:rPr lang="en-US" sz="2000" b="0" dirty="0" err="1">
                <a:solidFill>
                  <a:schemeClr val="dk1"/>
                </a:solidFill>
                <a:latin typeface="Arial" panose="020B0604020202020204" pitchFamily="34" charset="0"/>
              </a:rPr>
              <a:t>Kfold</a:t>
            </a:r>
            <a:r>
              <a:rPr lang="en-US" sz="2000" b="0" dirty="0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ru-RU" sz="2000" b="0" dirty="0">
                <a:solidFill>
                  <a:schemeClr val="dk1"/>
                </a:solidFill>
                <a:latin typeface="Arial" panose="020B0604020202020204" pitchFamily="34" charset="0"/>
              </a:rPr>
              <a:t>для </a:t>
            </a:r>
            <a:r>
              <a:rPr lang="en-US" sz="2000" b="0" dirty="0">
                <a:solidFill>
                  <a:schemeClr val="dk1"/>
                </a:solidFill>
                <a:latin typeface="Arial" panose="020B0604020202020204" pitchFamily="34" charset="0"/>
              </a:rPr>
              <a:t>train set</a:t>
            </a:r>
          </a:p>
          <a:p>
            <a:r>
              <a:rPr lang="en-US" sz="2000" b="0" dirty="0" err="1">
                <a:solidFill>
                  <a:schemeClr val="dk1"/>
                </a:solidFill>
                <a:latin typeface="Arial" panose="020B0604020202020204" pitchFamily="34" charset="0"/>
              </a:rPr>
              <a:t>Stone_ru</a:t>
            </a:r>
            <a:r>
              <a:rPr lang="en-US" sz="2000" b="0" dirty="0">
                <a:solidFill>
                  <a:schemeClr val="dk1"/>
                </a:solidFill>
                <a:latin typeface="Arial" panose="020B0604020202020204" pitchFamily="34" charset="0"/>
              </a:rPr>
              <a:t> (Rocks </a:t>
            </a:r>
            <a:r>
              <a:rPr lang="en-US" sz="2000" b="0" dirty="0" err="1">
                <a:solidFill>
                  <a:schemeClr val="dk1"/>
                </a:solidFill>
                <a:latin typeface="Arial" panose="020B0604020202020204" pitchFamily="34" charset="0"/>
              </a:rPr>
              <a:t>urfu</a:t>
            </a:r>
            <a:r>
              <a:rPr lang="en-US" sz="2000" b="0" dirty="0">
                <a:solidFill>
                  <a:schemeClr val="dk1"/>
                </a:solidFill>
                <a:latin typeface="Arial" panose="020B0604020202020204" pitchFamily="34" charset="0"/>
              </a:rPr>
              <a:t>) - Train set: 117 Test set : 40</a:t>
            </a:r>
            <a:endParaRPr lang="en-US" sz="2000" dirty="0">
              <a:solidFill>
                <a:schemeClr val="dk1"/>
              </a:solidFill>
              <a:latin typeface="Arial" panose="020B0604020202020204" pitchFamily="34" charset="0"/>
            </a:endParaRPr>
          </a:p>
          <a:p>
            <a:r>
              <a:rPr lang="ru-RU" sz="2000" b="1" dirty="0" err="1">
                <a:solidFill>
                  <a:schemeClr val="dk1"/>
                </a:solidFill>
                <a:latin typeface="Arial" panose="020B0604020202020204" pitchFamily="34" charset="0"/>
              </a:rPr>
              <a:t>Kfold_N_ru</a:t>
            </a:r>
            <a:r>
              <a:rPr lang="ru-RU" sz="2000" b="1" dirty="0">
                <a:solidFill>
                  <a:schemeClr val="dk1"/>
                </a:solidFill>
                <a:latin typeface="Arial" panose="020B0604020202020204" pitchFamily="34" charset="0"/>
              </a:rPr>
              <a:t> - Каждый </a:t>
            </a:r>
            <a:r>
              <a:rPr lang="ru-RU" sz="2000" b="1" dirty="0" err="1">
                <a:solidFill>
                  <a:schemeClr val="dk1"/>
                </a:solidFill>
                <a:latin typeface="Arial" panose="020B0604020202020204" pitchFamily="34" charset="0"/>
              </a:rPr>
              <a:t>fold</a:t>
            </a:r>
            <a:r>
              <a:rPr lang="ru-RU" sz="2000" b="1" dirty="0">
                <a:solidFill>
                  <a:schemeClr val="dk1"/>
                </a:solidFill>
                <a:latin typeface="Arial" panose="020B0604020202020204" pitchFamily="34" charset="0"/>
              </a:rPr>
              <a:t> из сгенерированного датасета </a:t>
            </a:r>
            <a:r>
              <a:rPr lang="ru-RU" sz="2000" b="1" dirty="0" err="1">
                <a:solidFill>
                  <a:schemeClr val="dk1"/>
                </a:solidFill>
                <a:latin typeface="Arial" panose="020B0604020202020204" pitchFamily="34" charset="0"/>
              </a:rPr>
              <a:t>дообучался</a:t>
            </a:r>
            <a:r>
              <a:rPr lang="ru-RU" sz="2000" b="1" dirty="0">
                <a:solidFill>
                  <a:schemeClr val="dk1"/>
                </a:solidFill>
                <a:latin typeface="Arial" panose="020B0604020202020204" pitchFamily="34" charset="0"/>
              </a:rPr>
              <a:t> на </a:t>
            </a:r>
            <a:r>
              <a:rPr lang="ru-RU" sz="2000" b="1" dirty="0" err="1">
                <a:solidFill>
                  <a:schemeClr val="dk1"/>
                </a:solidFill>
                <a:latin typeface="Arial" panose="020B0604020202020204" pitchFamily="34" charset="0"/>
              </a:rPr>
              <a:t>Train</a:t>
            </a:r>
            <a:r>
              <a:rPr lang="ru-RU" sz="2000" b="1" dirty="0">
                <a:solidFill>
                  <a:schemeClr val="dk1"/>
                </a:solidFill>
                <a:latin typeface="Arial" panose="020B0604020202020204" pitchFamily="34" charset="0"/>
              </a:rPr>
              <a:t> из </a:t>
            </a:r>
            <a:r>
              <a:rPr lang="ru-RU" sz="2000" b="1" dirty="0" err="1">
                <a:solidFill>
                  <a:schemeClr val="dk1"/>
                </a:solidFill>
                <a:latin typeface="Arial" panose="020B0604020202020204" pitchFamily="34" charset="0"/>
              </a:rPr>
              <a:t>Stone_ru</a:t>
            </a:r>
            <a:r>
              <a:rPr lang="ru-RU" sz="2000" b="1" dirty="0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Arial" panose="020B0604020202020204" pitchFamily="34" charset="0"/>
                <a:hlinkClick r:id="rId6"/>
              </a:rPr>
              <a:t>https://github.com/AUTOMATIC1111/stable-diffusion-webui</a:t>
            </a:r>
            <a:endParaRPr lang="ru-RU" sz="1800" b="1" dirty="0">
              <a:solidFill>
                <a:schemeClr val="dk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4BAF86-AFFE-4F9F-B24B-4CE66E3F8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9394" y="3689983"/>
            <a:ext cx="3094831" cy="3094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1A9F15A-E500-41C0-9769-DE8588B69595}"/>
              </a:ext>
            </a:extLst>
          </p:cNvPr>
          <p:cNvSpPr/>
          <p:nvPr/>
        </p:nvSpPr>
        <p:spPr>
          <a:xfrm>
            <a:off x="925621" y="4045910"/>
            <a:ext cx="7012522" cy="249299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R="8510" algn="r" fontAlgn="base">
              <a:buSzPts val="1800"/>
              <a:defRPr/>
            </a:pP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Датасет из сгенерированных изображений </a:t>
            </a:r>
          </a:p>
          <a:p>
            <a:pPr marR="8510" algn="r" fontAlgn="base">
              <a:buSzPts val="1800"/>
              <a:defRPr/>
            </a:pP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(доступен по 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QR-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коду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справа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ru-RU" sz="2000" dirty="0">
                <a:solidFill>
                  <a:schemeClr val="dk1"/>
                </a:solidFill>
                <a:latin typeface="Arial" panose="020B0604020202020204" pitchFamily="34" charset="0"/>
              </a:rPr>
              <a:t>:</a:t>
            </a:r>
            <a:endParaRPr lang="ru-RU" sz="20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8510" algn="r" fontAlgn="base">
              <a:buSzPts val="1800"/>
              <a:defRPr/>
            </a:pP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Сгенерировано: 1416 изображений</a:t>
            </a:r>
          </a:p>
          <a:p>
            <a:pPr marR="8510" algn="r" fontAlgn="base">
              <a:buSzPts val="1800"/>
              <a:defRPr/>
            </a:pP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Аугментации: 90% 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rotate, Crop 0-40%, </a:t>
            </a:r>
          </a:p>
          <a:p>
            <a:pPr marR="8510" algn="r" fontAlgn="base">
              <a:buSzPts val="1800"/>
              <a:defRPr/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Grayscale 15%, Noise 1.05% of pixels</a:t>
            </a:r>
            <a:endParaRPr lang="ru-RU" sz="2000" dirty="0">
              <a:latin typeface="Arial" panose="020B0604020202020204" pitchFamily="34" charset="0"/>
            </a:endParaRPr>
          </a:p>
          <a:p>
            <a:pPr marR="8510" algn="r" fontAlgn="base">
              <a:buSzPts val="1800"/>
              <a:defRPr/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Train set: 3648 Test set: 200</a:t>
            </a:r>
            <a:endParaRPr lang="ru-RU" sz="20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8510" algn="r" fontAlgn="base">
              <a:buSzPts val="1800"/>
              <a:defRPr/>
            </a:pPr>
            <a:r>
              <a:rPr lang="en-US" sz="1800" b="1" dirty="0">
                <a:solidFill>
                  <a:schemeClr val="dk1"/>
                </a:solidFill>
                <a:hlinkClick r:id="rId8"/>
              </a:rPr>
              <a:t>https://universe.roboflow.com/urfu-uavlq/stone_gen_new_segmentation/dataset/3</a:t>
            </a:r>
            <a:r>
              <a:rPr lang="ru-RU" sz="1800" b="1" dirty="0">
                <a:solidFill>
                  <a:schemeClr val="dk1"/>
                </a:solidFill>
              </a:rPr>
              <a:t> </a:t>
            </a:r>
            <a:endParaRPr lang="ru-RU" sz="1800" dirty="0">
              <a:solidFill>
                <a:schemeClr val="dk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F3B803A-5F0F-4CB7-9A37-EC81353ED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606" y="990630"/>
            <a:ext cx="3094831" cy="3094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712CFC95-4F71-4C4E-9C1A-4005377490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7"/>
    </mc:Choice>
    <mc:Fallback xmlns="">
      <p:transition spd="slow" advTm="19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249214" y="275179"/>
            <a:ext cx="93396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ТЕСТЫ. ПРИМЕР РАБОТЫ ДЕТЕКЦИИ</a:t>
            </a:r>
            <a:endParaRPr lang="ru-RU"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F3455F-5149-4F7E-948E-E5DAF8662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869" y="1137779"/>
            <a:ext cx="4787132" cy="46235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D44D97-E8E0-4921-AEAE-CF778B9C4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620" y="1137780"/>
            <a:ext cx="4809380" cy="4623563"/>
          </a:xfrm>
          <a:prstGeom prst="rect">
            <a:avLst/>
          </a:prstGeom>
        </p:spPr>
      </p:pic>
      <p:graphicFrame>
        <p:nvGraphicFramePr>
          <p:cNvPr id="10" name="Таблица 6">
            <a:extLst>
              <a:ext uri="{FF2B5EF4-FFF2-40B4-BE49-F238E27FC236}">
                <a16:creationId xmlns:a16="http://schemas.microsoft.com/office/drawing/2014/main" id="{11A1FAF0-E218-470F-838A-F360EC499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822829"/>
              </p:ext>
            </p:extLst>
          </p:nvPr>
        </p:nvGraphicFramePr>
        <p:xfrm>
          <a:off x="5295028" y="5913805"/>
          <a:ext cx="5753972" cy="75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493">
                  <a:extLst>
                    <a:ext uri="{9D8B030D-6E8A-4147-A177-3AD203B41FA5}">
                      <a16:colId xmlns:a16="http://schemas.microsoft.com/office/drawing/2014/main" val="1009777639"/>
                    </a:ext>
                  </a:extLst>
                </a:gridCol>
                <a:gridCol w="1438493">
                  <a:extLst>
                    <a:ext uri="{9D8B030D-6E8A-4147-A177-3AD203B41FA5}">
                      <a16:colId xmlns:a16="http://schemas.microsoft.com/office/drawing/2014/main" val="614673063"/>
                    </a:ext>
                  </a:extLst>
                </a:gridCol>
                <a:gridCol w="1438493">
                  <a:extLst>
                    <a:ext uri="{9D8B030D-6E8A-4147-A177-3AD203B41FA5}">
                      <a16:colId xmlns:a16="http://schemas.microsoft.com/office/drawing/2014/main" val="3936616999"/>
                    </a:ext>
                  </a:extLst>
                </a:gridCol>
                <a:gridCol w="1438493">
                  <a:extLst>
                    <a:ext uri="{9D8B030D-6E8A-4147-A177-3AD203B41FA5}">
                      <a16:colId xmlns:a16="http://schemas.microsoft.com/office/drawing/2014/main" val="3752220411"/>
                    </a:ext>
                  </a:extLst>
                </a:gridCol>
              </a:tblGrid>
              <a:tr h="37761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Модель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Модель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Модель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18542"/>
                  </a:ext>
                </a:extLst>
              </a:tr>
              <a:tr h="3776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Instances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15261"/>
                  </a:ext>
                </a:extLst>
              </a:tr>
            </a:tbl>
          </a:graphicData>
        </a:graphic>
      </p:graphicFrame>
      <p:sp>
        <p:nvSpPr>
          <p:cNvPr id="11" name="Google Shape;180;p19">
            <a:extLst>
              <a:ext uri="{FF2B5EF4-FFF2-40B4-BE49-F238E27FC236}">
                <a16:creationId xmlns:a16="http://schemas.microsoft.com/office/drawing/2014/main" id="{A756588D-AFCB-414D-9F7E-769346E495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7B4DA-8714-4D3C-8C31-46AD9BE45E6A}"/>
              </a:ext>
            </a:extLst>
          </p:cNvPr>
          <p:cNvSpPr txBox="1"/>
          <p:nvPr/>
        </p:nvSpPr>
        <p:spPr>
          <a:xfrm>
            <a:off x="947869" y="5977909"/>
            <a:ext cx="4240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Количество определённых моделями экземпляров (</a:t>
            </a:r>
            <a:r>
              <a:rPr lang="ru-RU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Instance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s)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CF6977CB-EED3-4BF2-A7F5-D697E2A0D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3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47"/>
    </mc:Choice>
    <mc:Fallback xmlns="">
      <p:transition spd="slow" advTm="19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249214" y="275179"/>
            <a:ext cx="93396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ИТОГОВЫЕ РЕЗУЛЬТАТЫ</a:t>
            </a:r>
            <a:endParaRPr lang="ru-RU"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F6A2112-072F-41C3-BFCB-DE6ADD302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466880"/>
              </p:ext>
            </p:extLst>
          </p:nvPr>
        </p:nvGraphicFramePr>
        <p:xfrm>
          <a:off x="663336" y="2196115"/>
          <a:ext cx="11084403" cy="4221480"/>
        </p:xfrm>
        <a:graphic>
          <a:graphicData uri="http://schemas.openxmlformats.org/drawingml/2006/table">
            <a:tbl>
              <a:tblPr>
                <a:tableStyleId>{D211370D-FE31-423E-AB62-A08433592A4A}</a:tableStyleId>
              </a:tblPr>
              <a:tblGrid>
                <a:gridCol w="1491285">
                  <a:extLst>
                    <a:ext uri="{9D8B030D-6E8A-4147-A177-3AD203B41FA5}">
                      <a16:colId xmlns:a16="http://schemas.microsoft.com/office/drawing/2014/main" val="1483683562"/>
                    </a:ext>
                  </a:extLst>
                </a:gridCol>
                <a:gridCol w="2196662">
                  <a:extLst>
                    <a:ext uri="{9D8B030D-6E8A-4147-A177-3AD203B41FA5}">
                      <a16:colId xmlns:a16="http://schemas.microsoft.com/office/drawing/2014/main" val="3972760842"/>
                    </a:ext>
                  </a:extLst>
                </a:gridCol>
                <a:gridCol w="1996965">
                  <a:extLst>
                    <a:ext uri="{9D8B030D-6E8A-4147-A177-3AD203B41FA5}">
                      <a16:colId xmlns:a16="http://schemas.microsoft.com/office/drawing/2014/main" val="23083214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555155227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619414703"/>
                    </a:ext>
                  </a:extLst>
                </a:gridCol>
                <a:gridCol w="1289946">
                  <a:extLst>
                    <a:ext uri="{9D8B030D-6E8A-4147-A177-3AD203B41FA5}">
                      <a16:colId xmlns:a16="http://schemas.microsoft.com/office/drawing/2014/main" val="3161041907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Dataset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bbox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segm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effectLst/>
                        </a:rPr>
                        <a:t>max_gets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30023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Average Precision (</a:t>
                      </a:r>
                      <a:r>
                        <a:rPr lang="en-US" sz="1800" b="1" u="none" strike="noStrike" dirty="0" err="1">
                          <a:effectLst/>
                        </a:rPr>
                        <a:t>IoU</a:t>
                      </a:r>
                      <a:r>
                        <a:rPr lang="en-US" sz="1800" b="1" u="none" strike="noStrike" dirty="0">
                          <a:effectLst/>
                        </a:rPr>
                        <a:t>=0.50:0.95)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Average Recall (</a:t>
                      </a:r>
                      <a:r>
                        <a:rPr lang="en-US" sz="1800" b="1" u="none" strike="noStrike" dirty="0" err="1">
                          <a:effectLst/>
                        </a:rPr>
                        <a:t>IoU</a:t>
                      </a:r>
                      <a:r>
                        <a:rPr lang="en-US" sz="1800" b="1" u="none" strike="noStrike" dirty="0">
                          <a:effectLst/>
                        </a:rPr>
                        <a:t>=0.50:0.95)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Average Precision (</a:t>
                      </a:r>
                      <a:r>
                        <a:rPr lang="en-US" sz="1800" b="1" u="none" strike="noStrike" dirty="0" err="1">
                          <a:effectLst/>
                        </a:rPr>
                        <a:t>IoU</a:t>
                      </a:r>
                      <a:r>
                        <a:rPr lang="en-US" sz="1800" b="1" u="none" strike="noStrike" dirty="0">
                          <a:effectLst/>
                        </a:rPr>
                        <a:t>=0.50:0.95)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Average Recall (</a:t>
                      </a:r>
                      <a:r>
                        <a:rPr lang="en-US" sz="1800" b="1" u="none" strike="noStrike" dirty="0" err="1">
                          <a:effectLst/>
                        </a:rPr>
                        <a:t>IoU</a:t>
                      </a:r>
                      <a:r>
                        <a:rPr lang="en-US" sz="1800" b="1" u="none" strike="noStrike" dirty="0">
                          <a:effectLst/>
                        </a:rPr>
                        <a:t>=0.50:0.95)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0471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KFold_0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0.599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0.691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0.642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0.706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72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73275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KFold_1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0.625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0.710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0.664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0.728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86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69372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KFold_2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0.692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0.631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0.700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92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1769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KFold_3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0.592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0.684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0.649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0.712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94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10981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KFold_4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0.574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0.670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0.638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0.703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91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13353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0.572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0.672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0.603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0.668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4882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KFold_0_ru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0.557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0.643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0.585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0.644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128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9267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KFold_1_ru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0.556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0.635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0.572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0.629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126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78482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KFold_2_ru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0.540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0.633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0.559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0.630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116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96067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KFold_3_ru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0.599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0.681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0.614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0.675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130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3129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KFold_4_ru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0.566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0.658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0.596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0.659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125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64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Stone_ru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0.503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0.601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0.520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0.594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106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3904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231D7E-5DB1-40BC-9647-83CEE03A6804}"/>
              </a:ext>
            </a:extLst>
          </p:cNvPr>
          <p:cNvSpPr txBox="1"/>
          <p:nvPr/>
        </p:nvSpPr>
        <p:spPr>
          <a:xfrm>
            <a:off x="772875" y="1237775"/>
            <a:ext cx="10865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1800"/>
            </a:pPr>
            <a:r>
              <a:rPr lang="ru-RU" sz="2400" b="1" dirty="0">
                <a:solidFill>
                  <a:schemeClr val="tx1"/>
                </a:solidFill>
                <a:latin typeface="Calibri"/>
                <a:cs typeface="Calibri"/>
              </a:rPr>
              <a:t>Измерения точности проводились на ТЕСТОВОЙ ЧАСТИ, полученной от РЕАЛЬНОГО ДАТАСЕТА (</a:t>
            </a:r>
            <a:r>
              <a:rPr lang="ru-RU" sz="2400" b="1" dirty="0" err="1">
                <a:solidFill>
                  <a:schemeClr val="tx1"/>
                </a:solidFill>
                <a:latin typeface="Calibri"/>
                <a:cs typeface="Calibri"/>
              </a:rPr>
              <a:t>Stone_ru</a:t>
            </a:r>
            <a:r>
              <a:rPr lang="ru-RU" sz="2400" b="1" dirty="0">
                <a:solidFill>
                  <a:schemeClr val="tx1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7" name="Google Shape;180;p19">
            <a:extLst>
              <a:ext uri="{FF2B5EF4-FFF2-40B4-BE49-F238E27FC236}">
                <a16:creationId xmlns:a16="http://schemas.microsoft.com/office/drawing/2014/main" id="{A9323B6E-E131-4788-84FF-3A383D8074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8" name="Рукописный ввод 57">
                <a:extLst>
                  <a:ext uri="{FF2B5EF4-FFF2-40B4-BE49-F238E27FC236}">
                    <a16:creationId xmlns:a16="http://schemas.microsoft.com/office/drawing/2014/main" id="{954149B3-3AEC-4F7C-9B72-C5E0E189FA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2920" y="3042360"/>
              <a:ext cx="11223720" cy="3561120"/>
            </p14:xfrm>
          </p:contentPart>
        </mc:Choice>
        <mc:Fallback xmlns="">
          <p:pic>
            <p:nvPicPr>
              <p:cNvPr id="58" name="Рукописный ввод 57">
                <a:extLst>
                  <a:ext uri="{FF2B5EF4-FFF2-40B4-BE49-F238E27FC236}">
                    <a16:creationId xmlns:a16="http://schemas.microsoft.com/office/drawing/2014/main" id="{954149B3-3AEC-4F7C-9B72-C5E0E189F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080" y="2979000"/>
                <a:ext cx="11255040" cy="368784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Звук 58">
            <a:hlinkClick r:id="" action="ppaction://media"/>
            <a:extLst>
              <a:ext uri="{FF2B5EF4-FFF2-40B4-BE49-F238E27FC236}">
                <a16:creationId xmlns:a16="http://schemas.microsoft.com/office/drawing/2014/main" id="{C12AC968-6C60-4FA3-ACE0-260D6E9BC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06"/>
    </mc:Choice>
    <mc:Fallback xmlns="">
      <p:transition spd="slow" advTm="114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249214" y="275179"/>
            <a:ext cx="93396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СРАВНЕНИЕ KFOLD И KFOLD_RU. АНАЛИЗ РЕЗУЛЬТАТОВ</a:t>
            </a:r>
            <a:endParaRPr lang="ru-RU"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80;p19">
            <a:extLst>
              <a:ext uri="{FF2B5EF4-FFF2-40B4-BE49-F238E27FC236}">
                <a16:creationId xmlns:a16="http://schemas.microsoft.com/office/drawing/2014/main" id="{C47EFD71-E20F-450F-B751-4B4D65C90E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998F645-7983-43C9-9E28-FD550F40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646723"/>
              </p:ext>
            </p:extLst>
          </p:nvPr>
        </p:nvGraphicFramePr>
        <p:xfrm>
          <a:off x="925620" y="1063571"/>
          <a:ext cx="9884948" cy="5425392"/>
        </p:xfrm>
        <a:graphic>
          <a:graphicData uri="http://schemas.openxmlformats.org/drawingml/2006/table">
            <a:tbl>
              <a:tblPr>
                <a:tableStyleId>{D211370D-FE31-423E-AB62-A08433592A4A}</a:tableStyleId>
              </a:tblPr>
              <a:tblGrid>
                <a:gridCol w="2154468">
                  <a:extLst>
                    <a:ext uri="{9D8B030D-6E8A-4147-A177-3AD203B41FA5}">
                      <a16:colId xmlns:a16="http://schemas.microsoft.com/office/drawing/2014/main" val="1440962700"/>
                    </a:ext>
                  </a:extLst>
                </a:gridCol>
                <a:gridCol w="1932620">
                  <a:extLst>
                    <a:ext uri="{9D8B030D-6E8A-4147-A177-3AD203B41FA5}">
                      <a16:colId xmlns:a16="http://schemas.microsoft.com/office/drawing/2014/main" val="2041369569"/>
                    </a:ext>
                  </a:extLst>
                </a:gridCol>
                <a:gridCol w="1932620">
                  <a:extLst>
                    <a:ext uri="{9D8B030D-6E8A-4147-A177-3AD203B41FA5}">
                      <a16:colId xmlns:a16="http://schemas.microsoft.com/office/drawing/2014/main" val="2515084590"/>
                    </a:ext>
                  </a:extLst>
                </a:gridCol>
                <a:gridCol w="1932620">
                  <a:extLst>
                    <a:ext uri="{9D8B030D-6E8A-4147-A177-3AD203B41FA5}">
                      <a16:colId xmlns:a16="http://schemas.microsoft.com/office/drawing/2014/main" val="1932320354"/>
                    </a:ext>
                  </a:extLst>
                </a:gridCol>
                <a:gridCol w="1932620">
                  <a:extLst>
                    <a:ext uri="{9D8B030D-6E8A-4147-A177-3AD203B41FA5}">
                      <a16:colId xmlns:a16="http://schemas.microsoft.com/office/drawing/2014/main" val="737422609"/>
                    </a:ext>
                  </a:extLst>
                </a:gridCol>
              </a:tblGrid>
              <a:tr h="452116"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Набор данных</a:t>
                      </a:r>
                    </a:p>
                  </a:txBody>
                  <a:tcPr marL="7252" marR="7252" marT="7252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300" b="1" u="none" strike="noStrike" dirty="0" err="1">
                          <a:effectLst/>
                        </a:rPr>
                        <a:t>bbox</a:t>
                      </a:r>
                      <a:r>
                        <a:rPr lang="en-US" sz="2300" u="none" strike="noStrike" dirty="0">
                          <a:effectLst/>
                        </a:rPr>
                        <a:t> </a:t>
                      </a:r>
                      <a:r>
                        <a:rPr lang="en-US" sz="2400" b="0" u="none" strike="noStrike" dirty="0">
                          <a:effectLst/>
                        </a:rPr>
                        <a:t>Average Precision 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300" b="1" u="none" strike="noStrike" dirty="0" err="1">
                          <a:effectLst/>
                        </a:rPr>
                        <a:t>segm</a:t>
                      </a:r>
                      <a:r>
                        <a:rPr lang="en-US" sz="2300" u="none" strike="noStrike" dirty="0">
                          <a:effectLst/>
                        </a:rPr>
                        <a:t> </a:t>
                      </a:r>
                      <a:r>
                        <a:rPr lang="en-US" sz="2400" b="0" u="none" strike="noStrike" dirty="0">
                          <a:effectLst/>
                        </a:rPr>
                        <a:t>Average Precision 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89553"/>
                  </a:ext>
                </a:extLst>
              </a:tr>
              <a:tr h="45211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 err="1">
                          <a:effectLst/>
                        </a:rPr>
                        <a:t>Kfold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 dirty="0">
                          <a:effectLst/>
                        </a:rPr>
                        <a:t>mean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std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mean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std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204830648"/>
                  </a:ext>
                </a:extLst>
              </a:tr>
              <a:tr h="4521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0,597600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 dirty="0">
                          <a:effectLst/>
                        </a:rPr>
                        <a:t>0,016378</a:t>
                      </a:r>
                      <a:endParaRPr lang="ru-RU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0,644800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0,011232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4037476918"/>
                  </a:ext>
                </a:extLst>
              </a:tr>
              <a:tr h="4521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300" b="1" u="none" strike="noStrike" dirty="0" err="1">
                          <a:effectLst/>
                        </a:rPr>
                        <a:t>bbox</a:t>
                      </a:r>
                      <a:r>
                        <a:rPr lang="en-US" sz="2300" b="0" u="none" strike="noStrike" dirty="0">
                          <a:effectLst/>
                        </a:rPr>
                        <a:t> </a:t>
                      </a:r>
                      <a:r>
                        <a:rPr lang="en-US" sz="2400" b="0" u="none" strike="noStrike" dirty="0">
                          <a:effectLst/>
                        </a:rPr>
                        <a:t>Average Recall 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300" b="1" u="none" strike="noStrike" dirty="0" err="1">
                          <a:effectLst/>
                        </a:rPr>
                        <a:t>segm</a:t>
                      </a:r>
                      <a:r>
                        <a:rPr lang="en-US" sz="2300" u="none" strike="noStrike" dirty="0">
                          <a:effectLst/>
                        </a:rPr>
                        <a:t> </a:t>
                      </a:r>
                      <a:r>
                        <a:rPr lang="en-US" sz="2400" b="0" u="none" strike="noStrike" dirty="0">
                          <a:effectLst/>
                        </a:rPr>
                        <a:t>Average Recall 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621177"/>
                  </a:ext>
                </a:extLst>
              </a:tr>
              <a:tr h="4521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mean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 dirty="0">
                          <a:effectLst/>
                        </a:rPr>
                        <a:t>std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 dirty="0">
                          <a:effectLst/>
                        </a:rPr>
                        <a:t>mean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std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566890208"/>
                  </a:ext>
                </a:extLst>
              </a:tr>
              <a:tr h="4521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0,689400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 dirty="0">
                          <a:effectLst/>
                        </a:rPr>
                        <a:t>0,012955</a:t>
                      </a:r>
                      <a:endParaRPr lang="ru-RU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0,709800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0,009927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426761565"/>
                  </a:ext>
                </a:extLst>
              </a:tr>
              <a:tr h="45211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 err="1">
                          <a:effectLst/>
                        </a:rPr>
                        <a:t>Kfold_ru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300" b="1" u="none" strike="noStrike" dirty="0" err="1">
                          <a:effectLst/>
                        </a:rPr>
                        <a:t>bbox</a:t>
                      </a:r>
                      <a:r>
                        <a:rPr lang="en-US" sz="2300" u="none" strike="noStrike" dirty="0">
                          <a:effectLst/>
                        </a:rPr>
                        <a:t> </a:t>
                      </a:r>
                      <a:r>
                        <a:rPr lang="en-US" sz="2400" b="0" u="none" strike="noStrike" dirty="0">
                          <a:effectLst/>
                        </a:rPr>
                        <a:t>Average Precision 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300" b="1" u="none" strike="noStrike" dirty="0" err="1">
                          <a:effectLst/>
                        </a:rPr>
                        <a:t>segm</a:t>
                      </a:r>
                      <a:r>
                        <a:rPr lang="en-US" sz="2300" u="none" strike="noStrike" dirty="0">
                          <a:effectLst/>
                        </a:rPr>
                        <a:t> </a:t>
                      </a:r>
                      <a:r>
                        <a:rPr lang="en-US" sz="2400" b="0" u="none" strike="noStrike" dirty="0">
                          <a:effectLst/>
                        </a:rPr>
                        <a:t>Average Precision 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11062"/>
                  </a:ext>
                </a:extLst>
              </a:tr>
              <a:tr h="4521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mean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std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mean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std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419950098"/>
                  </a:ext>
                </a:extLst>
              </a:tr>
              <a:tr h="4521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0,56359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0,01958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 dirty="0">
                          <a:effectLst/>
                        </a:rPr>
                        <a:t>0,58520</a:t>
                      </a:r>
                      <a:endParaRPr lang="ru-RU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 dirty="0">
                          <a:effectLst/>
                        </a:rPr>
                        <a:t>0,01900</a:t>
                      </a:r>
                      <a:endParaRPr lang="ru-RU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669283028"/>
                  </a:ext>
                </a:extLst>
              </a:tr>
              <a:tr h="4521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300" b="1" u="none" strike="noStrike" dirty="0" err="1">
                          <a:effectLst/>
                        </a:rPr>
                        <a:t>bbox</a:t>
                      </a:r>
                      <a:r>
                        <a:rPr lang="en-US" sz="2300" u="none" strike="noStrike" dirty="0">
                          <a:effectLst/>
                        </a:rPr>
                        <a:t> </a:t>
                      </a:r>
                      <a:r>
                        <a:rPr lang="en-US" sz="2400" b="0" u="none" strike="noStrike" dirty="0">
                          <a:effectLst/>
                        </a:rPr>
                        <a:t>Average Recall 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300" b="1" u="none" strike="noStrike" dirty="0" err="1">
                          <a:effectLst/>
                        </a:rPr>
                        <a:t>segm</a:t>
                      </a:r>
                      <a:r>
                        <a:rPr lang="en-US" sz="2300" u="none" strike="noStrike" dirty="0">
                          <a:effectLst/>
                        </a:rPr>
                        <a:t> </a:t>
                      </a:r>
                      <a:r>
                        <a:rPr lang="en-US" sz="2400" b="0" u="none" strike="noStrike" dirty="0">
                          <a:effectLst/>
                        </a:rPr>
                        <a:t>Average Recall 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671069"/>
                  </a:ext>
                </a:extLst>
              </a:tr>
              <a:tr h="4521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mean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>
                          <a:effectLst/>
                        </a:rPr>
                        <a:t>std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 dirty="0">
                          <a:effectLst/>
                        </a:rPr>
                        <a:t>mean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u="none" strike="noStrike" dirty="0">
                          <a:effectLst/>
                        </a:rPr>
                        <a:t>std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368688034"/>
                  </a:ext>
                </a:extLst>
              </a:tr>
              <a:tr h="4521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0,65000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0,01782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>
                          <a:effectLst/>
                        </a:rPr>
                        <a:t>0,64740</a:t>
                      </a:r>
                      <a:endParaRPr lang="ru-RU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300" u="none" strike="noStrike" dirty="0">
                          <a:effectLst/>
                        </a:rPr>
                        <a:t>0,01760</a:t>
                      </a:r>
                      <a:endParaRPr lang="ru-RU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10772834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F826F37-6326-4442-A4EC-175382EF69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6600" y="705240"/>
              <a:ext cx="11699640" cy="61531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F826F37-6326-4442-A4EC-175382EF6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760" y="641880"/>
                <a:ext cx="11730960" cy="62798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Звук 12">
            <a:hlinkClick r:id="" action="ppaction://media"/>
            <a:extLst>
              <a:ext uri="{FF2B5EF4-FFF2-40B4-BE49-F238E27FC236}">
                <a16:creationId xmlns:a16="http://schemas.microsoft.com/office/drawing/2014/main" id="{3C7640E4-F2F2-42EB-982F-57F8C7242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48"/>
    </mc:Choice>
    <mc:Fallback xmlns="">
      <p:transition spd="slow" advTm="9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800" cy="4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/>
          <p:nvPr/>
        </p:nvSpPr>
        <p:spPr>
          <a:xfrm rot="10800000" flipH="1">
            <a:off x="925620" y="920165"/>
            <a:ext cx="10865400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2254673" y="275169"/>
            <a:ext cx="84763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ССЫЛКИ НА РЕЗУЛЬТАТЫ.  ВЫВОДЫ</a:t>
            </a:r>
            <a:endParaRPr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787418D-B0AA-4362-BE05-0C486E6A44B5}"/>
              </a:ext>
            </a:extLst>
          </p:cNvPr>
          <p:cNvSpPr/>
          <p:nvPr/>
        </p:nvSpPr>
        <p:spPr>
          <a:xfrm>
            <a:off x="3801688" y="1216588"/>
            <a:ext cx="720769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Репозиторий с открытым доступом 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(доступен по 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QR-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коду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с</a:t>
            </a:r>
            <a:r>
              <a:rPr lang="ru-RU" sz="2000" b="1" dirty="0">
                <a:latin typeface="Arial" panose="020B0604020202020204" pitchFamily="34" charset="0"/>
              </a:rPr>
              <a:t>ле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ва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ru-RU" sz="2000" dirty="0">
                <a:solidFill>
                  <a:schemeClr val="dk1"/>
                </a:solidFill>
                <a:latin typeface="Arial" panose="020B0604020202020204" pitchFamily="34" charset="0"/>
              </a:rPr>
              <a:t>:</a:t>
            </a:r>
            <a:endParaRPr lang="en-US" sz="2000" dirty="0">
              <a:solidFill>
                <a:schemeClr val="dk1"/>
              </a:solidFill>
              <a:latin typeface="Arial" panose="020B0604020202020204" pitchFamily="34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Arial" panose="020B0604020202020204" pitchFamily="34" charset="0"/>
                <a:hlinkClick r:id="rId6"/>
              </a:rPr>
              <a:t>https://github.com/AAEfimov/Rock_fragmentation_benchmark</a:t>
            </a:r>
            <a:r>
              <a:rPr lang="ru-RU" sz="1800" b="1" dirty="0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4BAF86-AFFE-4F9F-B24B-4CE66E3F8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9394" y="3689983"/>
            <a:ext cx="3094831" cy="3094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1A9F15A-E500-41C0-9769-DE8588B69595}"/>
              </a:ext>
            </a:extLst>
          </p:cNvPr>
          <p:cNvSpPr/>
          <p:nvPr/>
        </p:nvSpPr>
        <p:spPr>
          <a:xfrm>
            <a:off x="925621" y="5277016"/>
            <a:ext cx="7012522" cy="126188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R="8510" algn="r" fontAlgn="base">
              <a:buSzPts val="1800"/>
              <a:defRPr/>
            </a:pP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Датасет из сгенерированных изображений </a:t>
            </a:r>
          </a:p>
          <a:p>
            <a:pPr marR="8510" algn="r" fontAlgn="base">
              <a:buSzPts val="1800"/>
              <a:defRPr/>
            </a:pP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(доступен по </a:t>
            </a: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QR-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коду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справа</a:t>
            </a:r>
            <a:r>
              <a:rPr lang="ru-RU" sz="2000" b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ru-RU" sz="2000" dirty="0">
                <a:solidFill>
                  <a:schemeClr val="dk1"/>
                </a:solidFill>
                <a:latin typeface="Arial" panose="020B0604020202020204" pitchFamily="34" charset="0"/>
              </a:rPr>
              <a:t>:</a:t>
            </a:r>
            <a:endParaRPr lang="ru-RU" sz="20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8510" algn="r" fontAlgn="base">
              <a:buSzPts val="1800"/>
              <a:defRPr/>
            </a:pPr>
            <a:r>
              <a:rPr lang="en-US" sz="1800" b="1" dirty="0">
                <a:solidFill>
                  <a:schemeClr val="dk1"/>
                </a:solidFill>
                <a:hlinkClick r:id="rId8"/>
              </a:rPr>
              <a:t>https://universe.roboflow.com/urfu-uavlq/stone_gen_new_segmentation/dataset/3</a:t>
            </a:r>
            <a:r>
              <a:rPr lang="ru-RU" sz="1800" b="1" dirty="0">
                <a:solidFill>
                  <a:schemeClr val="dk1"/>
                </a:solidFill>
              </a:rPr>
              <a:t> </a:t>
            </a:r>
            <a:endParaRPr lang="ru-RU" sz="1800" dirty="0">
              <a:solidFill>
                <a:schemeClr val="dk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F3B803A-5F0F-4CB7-9A37-EC81353ED3D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25606" y="990630"/>
            <a:ext cx="3094831" cy="3094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Звук 7">
            <a:hlinkClick r:id="" action="ppaction://media"/>
            <a:extLst>
              <a:ext uri="{FF2B5EF4-FFF2-40B4-BE49-F238E27FC236}">
                <a16:creationId xmlns:a16="http://schemas.microsoft.com/office/drawing/2014/main" id="{15D8B41B-F04A-4EA1-87EC-B241710ED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9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46"/>
    </mc:Choice>
    <mc:Fallback xmlns="">
      <p:transition spd="slow" advTm="44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9" descr="Изображение выглядит как Шрифт, текст, Графика, графический дизайн&#10;&#10;Автоматически созданное описание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800" cy="4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9"/>
          <p:cNvSpPr/>
          <p:nvPr/>
        </p:nvSpPr>
        <p:spPr>
          <a:xfrm rot="10800000" flipH="1">
            <a:off x="925620" y="920165"/>
            <a:ext cx="10865400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2208043" y="275169"/>
            <a:ext cx="79974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ПЛАНЫ ПО ДАЛЬНЕЙШЕМУ РАЗВИТИЮ ПРОЕКТА</a:t>
            </a:r>
            <a:endParaRPr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graphicFrame>
        <p:nvGraphicFramePr>
          <p:cNvPr id="366" name="Google Shape;362;p29">
            <a:extLst>
              <a:ext uri="{FF2B5EF4-FFF2-40B4-BE49-F238E27FC236}">
                <a16:creationId xmlns:a16="http://schemas.microsoft.com/office/drawing/2014/main" id="{93DBFE3D-75BE-DB08-2DF9-5EBE38369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8128122"/>
              </p:ext>
            </p:extLst>
          </p:nvPr>
        </p:nvGraphicFramePr>
        <p:xfrm>
          <a:off x="921189" y="1107971"/>
          <a:ext cx="10571140" cy="2622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95B6D3-B830-4B46-B625-409D5CB603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7977" y="2146300"/>
            <a:ext cx="8740686" cy="4711700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4B1B82A1-A140-48E0-8210-D7E3BB12D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46"/>
    </mc:Choice>
    <mc:Fallback xmlns="">
      <p:transition spd="slow" advTm="28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1"/>
          <p:cNvPicPr preferRelativeResize="0"/>
          <p:nvPr/>
        </p:nvPicPr>
        <p:blipFill>
          <a:blip r:embed="rId5"/>
          <a:srcRect/>
          <a:stretch/>
        </p:blipFill>
        <p:spPr>
          <a:xfrm>
            <a:off x="6650" y="0"/>
            <a:ext cx="121703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/>
          <p:nvPr/>
        </p:nvSpPr>
        <p:spPr>
          <a:xfrm>
            <a:off x="685800" y="2539750"/>
            <a:ext cx="8256730" cy="77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</a:rPr>
              <a:t>СПАСИБО ЗА ВНИМАНИЕ!</a:t>
            </a:r>
            <a:endParaRPr sz="44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685800" y="5513603"/>
            <a:ext cx="8256730" cy="87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-RU" sz="2100" b="1" dirty="0">
                <a:solidFill>
                  <a:schemeClr val="lt1"/>
                </a:solidFill>
              </a:rPr>
              <a:t>Создание бенчмарка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ru-RU" sz="2100" b="1" dirty="0">
                <a:solidFill>
                  <a:schemeClr val="lt1"/>
                </a:solidFill>
              </a:rPr>
              <a:t>для задач фрагментации горных пород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ru-RU" sz="2100" dirty="0">
              <a:solidFill>
                <a:schemeClr val="lt1"/>
              </a:solidFill>
            </a:endParaRPr>
          </a:p>
          <a:p>
            <a:pPr lvl="0" indent="457200">
              <a:buClr>
                <a:schemeClr val="lt1"/>
              </a:buClr>
              <a:buSzPts val="5400"/>
            </a:pPr>
            <a:endParaRPr sz="2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sz="2100" dirty="0">
              <a:solidFill>
                <a:srgbClr val="E204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sz="2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382" name="Google Shape;382;p31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754B7049-D9F3-495D-899B-64FD4658D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"/>
    </mc:Choice>
    <mc:Fallback xmlns="">
      <p:transition spd="slow" advTm="5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2249213" y="299460"/>
            <a:ext cx="424571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ЦЕЛЬ И ЗАДАЧИ ПРОЕКТА</a:t>
            </a:r>
            <a:endParaRPr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925620" y="1251284"/>
            <a:ext cx="10428180" cy="544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-RU" sz="2400" b="1" i="0" u="none" strike="noStrike" cap="none" dirty="0">
                <a:solidFill>
                  <a:schemeClr val="dk1"/>
                </a:solidFill>
              </a:rPr>
              <a:t>Цель проекта: 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</a:rPr>
              <a:t>Создание бенчмарка* </a:t>
            </a:r>
            <a:r>
              <a:rPr lang="ru-RU" sz="2400" dirty="0">
                <a:latin typeface="Arial" panose="020B0604020202020204" pitchFamily="34" charset="0"/>
              </a:rPr>
              <a:t>для 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</a:rPr>
              <a:t>задачи фрагментации горных пород</a:t>
            </a:r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. Под задачей фрагментации горных пород подразумевается определение распределения размера фрагментов после проведения взрывных работ.</a:t>
            </a:r>
            <a:endParaRPr lang="ru-RU" sz="2400" dirty="0">
              <a:latin typeface="Arial" panose="020B0604020202020204" pitchFamily="34" charset="0"/>
            </a:endParaRPr>
          </a:p>
          <a:p>
            <a:pPr algn="just"/>
            <a:endParaRPr lang="ru-RU" sz="18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ru-RU" sz="1800" i="1" dirty="0">
                <a:solidFill>
                  <a:srgbClr val="000000"/>
                </a:solidFill>
                <a:latin typeface="Arial" panose="020B0604020202020204" pitchFamily="34" charset="0"/>
              </a:rPr>
              <a:t>* Бенчмарк – это набор данных достаточно большого объема, собранный в широком диапазоне условий, и понятный бейзлайн к нему.</a:t>
            </a:r>
          </a:p>
          <a:p>
            <a:pPr algn="just"/>
            <a:endParaRPr lang="ru-RU" sz="1800" b="1" dirty="0">
              <a:solidFill>
                <a:schemeClr val="dk1"/>
              </a:solidFill>
            </a:endParaRPr>
          </a:p>
          <a:p>
            <a:pPr marL="12700" marR="43684" algn="just">
              <a:lnSpc>
                <a:spcPct val="150000"/>
              </a:lnSpc>
              <a:buSzPts val="1800"/>
            </a:pPr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Были поставлен</a:t>
            </a:r>
            <a:r>
              <a:rPr lang="ru-RU" sz="2400" dirty="0">
                <a:latin typeface="Arial" panose="020B0604020202020204" pitchFamily="34" charset="0"/>
              </a:rPr>
              <a:t>ы</a:t>
            </a:r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 следующие 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задачи</a:t>
            </a:r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marL="469900" marR="43684" indent="-457200" algn="just">
              <a:lnSpc>
                <a:spcPct val="150000"/>
              </a:lnSpc>
              <a:buSzPts val="1800"/>
              <a:buAutoNum type="arabicPeriod"/>
            </a:pPr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Сбор изображений фрагментов горных пород в условиях открытого карьера из сети, в том числе датасетов и отдельных изображений</a:t>
            </a:r>
          </a:p>
          <a:p>
            <a:pPr marL="469900" marR="43684" indent="-457200" algn="just">
              <a:lnSpc>
                <a:spcPct val="150000"/>
              </a:lnSpc>
              <a:buSzPts val="1800"/>
              <a:buAutoNum type="arabicPeriod"/>
            </a:pPr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Помощь в разметке данных</a:t>
            </a:r>
          </a:p>
          <a:p>
            <a:pPr marL="469900" marR="43684" indent="-457200" algn="just">
              <a:lnSpc>
                <a:spcPct val="150000"/>
              </a:lnSpc>
              <a:buSzPts val="1800"/>
              <a:buAutoNum type="arabicPeriod"/>
            </a:pPr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Участие в формировании бейзлайна</a:t>
            </a:r>
            <a:endParaRPr lang="ru-RU" sz="2400" b="1" dirty="0">
              <a:solidFill>
                <a:schemeClr val="dk1"/>
              </a:solidFill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5227050" y="360950"/>
            <a:ext cx="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5BAAC13F-7748-47E6-A28C-D32DC08DA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63"/>
    </mc:Choice>
    <mc:Fallback xmlns="">
      <p:transition spd="slow" advTm="23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2249213" y="299460"/>
            <a:ext cx="424571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АКТУАЛЬНОСТЬ РАБОТЫ</a:t>
            </a:r>
            <a:endParaRPr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5227050" y="360950"/>
            <a:ext cx="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09E59BB2-2F52-4474-9674-4ECF4CF39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3994C9-D75E-4385-85A1-143CCACB3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928" y="1201374"/>
            <a:ext cx="5144524" cy="51445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3CEEDB-082F-47BF-9225-E3225EC01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7" y="994480"/>
            <a:ext cx="5558313" cy="55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58"/>
    </mc:Choice>
    <mc:Fallback xmlns="">
      <p:transition spd="slow" advTm="32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2228192" y="230799"/>
            <a:ext cx="93607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НАЧАЛЬНЫЕ ПАРАМЕТРЫ ПРОЕКТА</a:t>
            </a:r>
            <a:endParaRPr lang="ru-RU"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23575" y="1285459"/>
            <a:ext cx="1078525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Результат (продукт): </a:t>
            </a:r>
          </a:p>
          <a:p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Репозиторий с открытым доступом</a:t>
            </a:r>
            <a:r>
              <a:rPr lang="ru-RU" sz="2400" b="0" dirty="0">
                <a:solidFill>
                  <a:schemeClr val="dk1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endParaRPr lang="ru-RU" sz="2400" dirty="0">
              <a:solidFill>
                <a:schemeClr val="dk1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ru-RU" sz="2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R="8510" algn="just" fontAlgn="base">
              <a:buSzPts val="1800"/>
              <a:defRPr/>
            </a:pPr>
            <a:r>
              <a:rPr lang="ru-RU" sz="2400" b="1" dirty="0">
                <a:solidFill>
                  <a:schemeClr val="dk1"/>
                </a:solidFill>
              </a:rPr>
              <a:t>Критерии приемки результата / продукта</a:t>
            </a:r>
          </a:p>
          <a:p>
            <a:pPr marR="8510" algn="just" fontAlgn="base">
              <a:buSzPts val="1800"/>
              <a:defRPr/>
            </a:pPr>
            <a:r>
              <a:rPr lang="ru-RU" sz="2400" dirty="0">
                <a:solidFill>
                  <a:schemeClr val="dk1"/>
                </a:solidFill>
              </a:rPr>
              <a:t>Собрано и размечено не менее 2000 изображений фрагментов горных пород в условиях открытого карьера.</a:t>
            </a:r>
            <a:endParaRPr lang="en-US" sz="2400" dirty="0">
              <a:solidFill>
                <a:schemeClr val="dk1"/>
              </a:solidFill>
            </a:endParaRPr>
          </a:p>
          <a:p>
            <a:pPr marR="8510" algn="just" fontAlgn="base">
              <a:buSzPts val="1800"/>
              <a:defRPr/>
            </a:pPr>
            <a:endParaRPr lang="en-US" sz="2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Описание проекта</a:t>
            </a:r>
          </a:p>
          <a:p>
            <a:pPr algn="just"/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Помощь в создании бенчмарка для задачи фрагментации горных пород, то есть в определении распределения размеров фрагментов горных пород в условиях открытого карьера. </a:t>
            </a:r>
          </a:p>
          <a:p>
            <a:pPr algn="just"/>
            <a:endParaRPr lang="ru-RU" sz="24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ru-RU" sz="2400" b="0" dirty="0">
                <a:solidFill>
                  <a:srgbClr val="000000"/>
                </a:solidFill>
                <a:latin typeface="Arial" panose="020B0604020202020204" pitchFamily="34" charset="0"/>
              </a:rPr>
              <a:t>Примеры данных были нам предоставлены. </a:t>
            </a:r>
          </a:p>
          <a:p>
            <a:pPr algn="just"/>
            <a:endParaRPr lang="ru-RU" sz="1800" dirty="0">
              <a:latin typeface="Arial" panose="020B0604020202020204" pitchFamily="34" charset="0"/>
            </a:endParaRPr>
          </a:p>
        </p:txBody>
      </p:sp>
      <p:pic>
        <p:nvPicPr>
          <p:cNvPr id="9" name="Звук 8">
            <a:hlinkClick r:id="" action="ppaction://media"/>
            <a:extLst>
              <a:ext uri="{FF2B5EF4-FFF2-40B4-BE49-F238E27FC236}">
                <a16:creationId xmlns:a16="http://schemas.microsoft.com/office/drawing/2014/main" id="{752E3251-100E-442E-B17C-FF084A953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43"/>
    </mc:Choice>
    <mc:Fallback xmlns="">
      <p:transition spd="slow" advTm="30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2228192" y="230799"/>
            <a:ext cx="93607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ПЕРВИЧНАЯ РАЗМЕТКА</a:t>
            </a:r>
            <a:endParaRPr lang="ru-RU"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0064D1-5DB4-4B30-9796-B9DA7B340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30" y="1346954"/>
            <a:ext cx="3635737" cy="3661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FA3F92-3C31-46B1-BEB9-4FCA8E976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355" y="1990035"/>
            <a:ext cx="3635737" cy="3627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6457C0-0571-4C96-B5A4-7A49AAD47A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083" y="2523601"/>
            <a:ext cx="3652864" cy="3661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26A0C879-2959-46FF-83E2-C04B1CBE56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3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9"/>
    </mc:Choice>
    <mc:Fallback xmlns="">
      <p:transition spd="slow" advTm="4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2228192" y="230799"/>
            <a:ext cx="93607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РУЧНАЯ ДОРАЗМЕТКА</a:t>
            </a:r>
            <a:endParaRPr lang="ru-RU" sz="2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6C3A9D-2A61-479E-9972-6235FFAB2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00" y="1351103"/>
            <a:ext cx="3532682" cy="3554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B27015-6294-4814-8427-01F2A3400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659" y="2084990"/>
            <a:ext cx="3532681" cy="3565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E1B38A-58FE-4809-A646-45D74B591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218" y="2591376"/>
            <a:ext cx="3532681" cy="3577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99D270-BC9B-42C6-9628-6E2C519812B0}"/>
              </a:ext>
            </a:extLst>
          </p:cNvPr>
          <p:cNvSpPr txBox="1"/>
          <p:nvPr/>
        </p:nvSpPr>
        <p:spPr>
          <a:xfrm>
            <a:off x="603100" y="5814620"/>
            <a:ext cx="5172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marR="8510" indent="-260350">
              <a:buSzPts val="1800"/>
            </a:pPr>
            <a:r>
              <a:rPr lang="ru-RU" sz="2000" dirty="0">
                <a:solidFill>
                  <a:schemeClr val="dk1"/>
                </a:solidFill>
              </a:rPr>
              <a:t>Применение подхода </a:t>
            </a:r>
            <a:r>
              <a:rPr lang="en-US" sz="2000" b="1" dirty="0">
                <a:solidFill>
                  <a:schemeClr val="dk1"/>
                </a:solidFill>
              </a:rPr>
              <a:t>human in the loop</a:t>
            </a:r>
            <a:r>
              <a:rPr lang="ru-RU" sz="2000" b="1" dirty="0">
                <a:solidFill>
                  <a:schemeClr val="dk1"/>
                </a:solidFill>
              </a:rPr>
              <a:t> </a:t>
            </a:r>
            <a:endParaRPr lang="en-US" sz="2000" b="1" dirty="0">
              <a:solidFill>
                <a:schemeClr val="dk1"/>
              </a:solidFill>
            </a:endParaRPr>
          </a:p>
          <a:p>
            <a:pPr marL="273050" marR="8510" indent="-260350">
              <a:buSzPts val="1800"/>
            </a:pPr>
            <a:r>
              <a:rPr lang="ru-RU" sz="2000" dirty="0">
                <a:solidFill>
                  <a:schemeClr val="dk1"/>
                </a:solidFill>
              </a:rPr>
              <a:t>для разметки датасета</a:t>
            </a:r>
          </a:p>
        </p:txBody>
      </p:sp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9BACA1A7-E077-4F1F-BF77-A60E13287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4"/>
    </mc:Choice>
    <mc:Fallback xmlns="">
      <p:transition spd="slow" advTm="8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2228192" y="230799"/>
            <a:ext cx="93607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ИДЕЯ </a:t>
            </a:r>
            <a:r>
              <a:rPr lang="ru-RU" sz="2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ГЕНЕРАЦИИ ДАТАСЕТА</a:t>
            </a:r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123E06-0F92-4061-9A8B-23D022E1F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01" y="5094006"/>
            <a:ext cx="10997552" cy="126234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7C11AE-EEE5-4B2D-8E63-A0AA40210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00" y="1072342"/>
            <a:ext cx="4520133" cy="389108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70A7784-4BDC-4DCE-B82D-17F86F96E055}"/>
              </a:ext>
            </a:extLst>
          </p:cNvPr>
          <p:cNvSpPr/>
          <p:nvPr/>
        </p:nvSpPr>
        <p:spPr>
          <a:xfrm>
            <a:off x="5492898" y="1140449"/>
            <a:ext cx="609600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dk1"/>
                </a:solidFill>
              </a:rPr>
              <a:t>С учётом сложности сбора датасета из открытых источников было предложено создать </a:t>
            </a:r>
          </a:p>
          <a:p>
            <a:pPr algn="ctr"/>
            <a:r>
              <a:rPr lang="ru-RU" sz="2800" dirty="0">
                <a:solidFill>
                  <a:schemeClr val="dk1"/>
                </a:solidFill>
              </a:rPr>
              <a:t>датасет с различными условиями съемки и качеством пород </a:t>
            </a:r>
          </a:p>
          <a:p>
            <a:pPr algn="ctr"/>
            <a:r>
              <a:rPr lang="ru-RU" sz="2800" b="1" dirty="0">
                <a:solidFill>
                  <a:schemeClr val="dk1"/>
                </a:solidFill>
              </a:rPr>
              <a:t>из сгенерированных изображений</a:t>
            </a:r>
            <a:r>
              <a:rPr lang="ru-RU" sz="2800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algn="just"/>
            <a:endParaRPr lang="ru-RU" sz="1800" dirty="0">
              <a:latin typeface="Arial" panose="020B0604020202020204" pitchFamily="34" charset="0"/>
            </a:endParaRP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2E1A595C-244A-4CB1-BA8A-E70A7A93F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0"/>
    </mc:Choice>
    <mc:Fallback xmlns="">
      <p:transition spd="slow" advTm="11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249214" y="275179"/>
            <a:ext cx="93396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ГЕНЕРАЦИЯ ИЗОБРАЖЕНИЙ ИЗ ТЕКСТА</a:t>
            </a:r>
          </a:p>
        </p:txBody>
      </p:sp>
      <p:sp>
        <p:nvSpPr>
          <p:cNvPr id="127" name="Google Shape;127;p16"/>
          <p:cNvSpPr txBox="1"/>
          <p:nvPr/>
        </p:nvSpPr>
        <p:spPr>
          <a:xfrm>
            <a:off x="279400" y="1107951"/>
            <a:ext cx="11511547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Photograph of a coal pit with numerous rocks located 10-15 meters from the camera, against a clear blue sky</a:t>
            </a:r>
          </a:p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Photograph of a granite quarry with numerous rocks located 10-15 meters from the camera, against a clear blue sky</a:t>
            </a:r>
          </a:p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Photograph of an iron ore quarry with numerous rocks located 10-15 meters from the camera, against a clear blue sky</a:t>
            </a:r>
          </a:p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quarry landscape image of a coal pit with large scattered stones located 10-15 meters in front of the photographer</a:t>
            </a:r>
          </a:p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quarry landscape image a granite quarry with large scattered stones located 10-15 meters in front of the photographer</a:t>
            </a:r>
          </a:p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quarry landscape image of an iron ore quarry with large scattered stones located 10-15 meters in front of the photographer</a:t>
            </a:r>
          </a:p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Close-up shot of a coal quarry focusing on various stones located 10-15 meters from the lens, surrounded by rough terrain</a:t>
            </a:r>
          </a:p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Close-up shot of a granite quarry focusing on various stones located 10-15 meters from the lens, surrounded by rough terrain</a:t>
            </a:r>
          </a:p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Close-up shot of a granite quarry focusing on various stones located 10-15 meters from the lens, surrounded by rough terrain</a:t>
            </a:r>
          </a:p>
          <a:p>
            <a:pPr marL="431800" marR="8510" lvl="0" indent="-342900" algn="just">
              <a:lnSpc>
                <a:spcPct val="150000"/>
              </a:lnSpc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Close-up shot of an iron ore quarry focusing on various stones located 10-15 meters from the lens, surrounded by rough terrain</a:t>
            </a:r>
            <a:endParaRPr lang="ru-RU" sz="1600" b="1" dirty="0">
              <a:solidFill>
                <a:schemeClr val="dk1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80;p19">
            <a:extLst>
              <a:ext uri="{FF2B5EF4-FFF2-40B4-BE49-F238E27FC236}">
                <a16:creationId xmlns:a16="http://schemas.microsoft.com/office/drawing/2014/main" id="{C47EFD71-E20F-450F-B751-4B4D65C90E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 dirty="0"/>
          </a:p>
        </p:txBody>
      </p:sp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23B8EDEE-0399-4373-8EBD-7A14131C5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3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8"/>
    </mc:Choice>
    <mc:Fallback xmlns="">
      <p:transition spd="slow" advTm="6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00" y="319559"/>
            <a:ext cx="1342931" cy="4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 rot="10800000" flipH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204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249214" y="275179"/>
            <a:ext cx="93396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ПРИМЕР ГЕНЕРАЦИИ ИЗОБРАЖЕНИЙ ИЗ ТЕКСТА</a:t>
            </a:r>
          </a:p>
        </p:txBody>
      </p:sp>
      <p:sp>
        <p:nvSpPr>
          <p:cNvPr id="6" name="Google Shape;180;p19">
            <a:extLst>
              <a:ext uri="{FF2B5EF4-FFF2-40B4-BE49-F238E27FC236}">
                <a16:creationId xmlns:a16="http://schemas.microsoft.com/office/drawing/2014/main" id="{C47EFD71-E20F-450F-B751-4B4D65C90E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AC1101-EB3F-4F7C-A36A-F10273483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" y="1090006"/>
            <a:ext cx="12011025" cy="18859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AC2F15-5271-4253-99C3-07AA60FBB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255" y="1679766"/>
            <a:ext cx="2674206" cy="2674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F7DA75-4846-4662-83E1-1ADC46BA9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6741" y="1706852"/>
            <a:ext cx="2674206" cy="2674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00E348-7012-47BB-A086-C89917775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9769" y="1706539"/>
            <a:ext cx="2674206" cy="2674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BCFCC2-F29F-42C8-B735-5550618D3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768" y="3841131"/>
            <a:ext cx="2674206" cy="2674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6E9BC97-C63C-4CDB-BBC8-30FEBCD096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2155" y="3841131"/>
            <a:ext cx="2674206" cy="2674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Google Shape;127;p16">
            <a:extLst>
              <a:ext uri="{FF2B5EF4-FFF2-40B4-BE49-F238E27FC236}">
                <a16:creationId xmlns:a16="http://schemas.microsoft.com/office/drawing/2014/main" id="{A3BE859D-307C-4CD4-9E5A-EB1A62F87B0B}"/>
              </a:ext>
            </a:extLst>
          </p:cNvPr>
          <p:cNvSpPr txBox="1"/>
          <p:nvPr/>
        </p:nvSpPr>
        <p:spPr>
          <a:xfrm>
            <a:off x="217241" y="3137973"/>
            <a:ext cx="253199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marR="8510" lvl="0" algn="ctr">
              <a:lnSpc>
                <a:spcPct val="150000"/>
              </a:lnSpc>
              <a:buSzPts val="1800"/>
            </a:pPr>
            <a:r>
              <a:rPr lang="ru-RU" sz="2000" dirty="0">
                <a:solidFill>
                  <a:schemeClr val="dk1"/>
                </a:solidFill>
              </a:rPr>
              <a:t>Для </a:t>
            </a:r>
            <a:r>
              <a:rPr lang="ru-RU" sz="2000" b="1" dirty="0">
                <a:solidFill>
                  <a:schemeClr val="dk1"/>
                </a:solidFill>
              </a:rPr>
              <a:t>генерации</a:t>
            </a:r>
            <a:r>
              <a:rPr lang="ru-RU" sz="2000" dirty="0">
                <a:solidFill>
                  <a:schemeClr val="dk1"/>
                </a:solidFill>
              </a:rPr>
              <a:t> изображений использовалась модель </a:t>
            </a:r>
          </a:p>
          <a:p>
            <a:pPr marL="88900" marR="8510" lvl="0" algn="ctr">
              <a:lnSpc>
                <a:spcPct val="150000"/>
              </a:lnSpc>
              <a:buSzPts val="1800"/>
            </a:pPr>
            <a:r>
              <a:rPr lang="en-US" sz="2000" b="1" dirty="0">
                <a:solidFill>
                  <a:schemeClr val="dk1"/>
                </a:solidFill>
              </a:rPr>
              <a:t>S</a:t>
            </a:r>
            <a:r>
              <a:rPr lang="ru-RU" sz="2000" b="1" dirty="0" err="1">
                <a:solidFill>
                  <a:schemeClr val="dk1"/>
                </a:solidFill>
              </a:rPr>
              <a:t>table</a:t>
            </a:r>
            <a:r>
              <a:rPr lang="ru-RU" sz="2000" b="1" dirty="0">
                <a:solidFill>
                  <a:schemeClr val="dk1"/>
                </a:solidFill>
              </a:rPr>
              <a:t> </a:t>
            </a:r>
            <a:r>
              <a:rPr lang="ru-RU" sz="2000" b="1" dirty="0" err="1">
                <a:solidFill>
                  <a:schemeClr val="dk1"/>
                </a:solidFill>
              </a:rPr>
              <a:t>Diffusion</a:t>
            </a:r>
            <a:r>
              <a:rPr lang="ru-RU" sz="2000" b="1" dirty="0">
                <a:solidFill>
                  <a:schemeClr val="dk1"/>
                </a:solidFill>
              </a:rPr>
              <a:t> 3.5 </a:t>
            </a:r>
            <a:r>
              <a:rPr lang="ru-RU" sz="2000" b="1" dirty="0" err="1">
                <a:solidFill>
                  <a:schemeClr val="dk1"/>
                </a:solidFill>
              </a:rPr>
              <a:t>Large</a:t>
            </a:r>
            <a:r>
              <a:rPr lang="ru-RU" sz="2000" b="1" dirty="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22" name="Звук 21">
            <a:hlinkClick r:id="" action="ppaction://media"/>
            <a:extLst>
              <a:ext uri="{FF2B5EF4-FFF2-40B4-BE49-F238E27FC236}">
                <a16:creationId xmlns:a16="http://schemas.microsoft.com/office/drawing/2014/main" id="{490DE623-596B-44C7-8584-95835D143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61"/>
    </mc:Choice>
    <mc:Fallback xmlns="">
      <p:transition spd="slow" advTm="18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1988</Words>
  <Application>Microsoft Office PowerPoint</Application>
  <PresentationFormat>Широкоэкранный</PresentationFormat>
  <Paragraphs>289</Paragraphs>
  <Slides>17</Slides>
  <Notes>17</Notes>
  <HiddenSlides>0</HiddenSlides>
  <MMClips>17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DashLeb</dc:creator>
  <cp:lastModifiedBy>Дарья Лебедева</cp:lastModifiedBy>
  <cp:revision>175</cp:revision>
  <dcterms:modified xsi:type="dcterms:W3CDTF">2025-01-22T19:25:08Z</dcterms:modified>
</cp:coreProperties>
</file>